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4"/>
  </p:notesMasterIdLst>
  <p:handoutMasterIdLst>
    <p:handoutMasterId r:id="rId35"/>
  </p:handoutMasterIdLst>
  <p:sldIdLst>
    <p:sldId id="256" r:id="rId2"/>
    <p:sldId id="568" r:id="rId3"/>
    <p:sldId id="587" r:id="rId4"/>
    <p:sldId id="569" r:id="rId5"/>
    <p:sldId id="603" r:id="rId6"/>
    <p:sldId id="471" r:id="rId7"/>
    <p:sldId id="573" r:id="rId8"/>
    <p:sldId id="418" r:id="rId9"/>
    <p:sldId id="421" r:id="rId10"/>
    <p:sldId id="572" r:id="rId11"/>
    <p:sldId id="593" r:id="rId12"/>
    <p:sldId id="594" r:id="rId13"/>
    <p:sldId id="595" r:id="rId14"/>
    <p:sldId id="596" r:id="rId15"/>
    <p:sldId id="597" r:id="rId16"/>
    <p:sldId id="598" r:id="rId17"/>
    <p:sldId id="604" r:id="rId18"/>
    <p:sldId id="605" r:id="rId19"/>
    <p:sldId id="606" r:id="rId20"/>
    <p:sldId id="607" r:id="rId21"/>
    <p:sldId id="530" r:id="rId22"/>
    <p:sldId id="592" r:id="rId23"/>
    <p:sldId id="589" r:id="rId24"/>
    <p:sldId id="590" r:id="rId25"/>
    <p:sldId id="608" r:id="rId26"/>
    <p:sldId id="574" r:id="rId27"/>
    <p:sldId id="575" r:id="rId28"/>
    <p:sldId id="577" r:id="rId29"/>
    <p:sldId id="576" r:id="rId30"/>
    <p:sldId id="542" r:id="rId31"/>
    <p:sldId id="543" r:id="rId32"/>
    <p:sldId id="322" r:id="rId33"/>
  </p:sldIdLst>
  <p:sldSz cx="9144000" cy="6858000" type="screen4x3"/>
  <p:notesSz cx="6794500" cy="99314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 ödemış" initials="aö"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41" autoAdjust="0"/>
  </p:normalViewPr>
  <p:slideViewPr>
    <p:cSldViewPr>
      <p:cViewPr varScale="1">
        <p:scale>
          <a:sx n="111" d="100"/>
          <a:sy n="111" d="100"/>
        </p:scale>
        <p:origin x="1596" y="96"/>
      </p:cViewPr>
      <p:guideLst>
        <p:guide orient="horz" pos="2160"/>
        <p:guide pos="2880"/>
      </p:guideLst>
    </p:cSldViewPr>
  </p:slideViewPr>
  <p:outlineViewPr>
    <p:cViewPr>
      <p:scale>
        <a:sx n="33" d="100"/>
        <a:sy n="33" d="100"/>
      </p:scale>
      <p:origin x="0" y="10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08" y="-96"/>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F9E7A-08DB-4EF1-B3CE-860861C431F4}" type="doc">
      <dgm:prSet loTypeId="urn:microsoft.com/office/officeart/2005/8/layout/hierarchy6" loCatId="hierarchy" qsTypeId="urn:microsoft.com/office/officeart/2005/8/quickstyle/simple3" qsCatId="simple" csTypeId="urn:microsoft.com/office/officeart/2005/8/colors/colorful2" csCatId="colorful" phldr="1"/>
      <dgm:spPr/>
      <dgm:t>
        <a:bodyPr/>
        <a:lstStyle/>
        <a:p>
          <a:endParaRPr lang="tr-TR"/>
        </a:p>
      </dgm:t>
    </dgm:pt>
    <dgm:pt modelId="{5543B1EF-5BC9-4314-BED1-C43D0B3E4A1C}">
      <dgm:prSet phldrT="[Metin]" custT="1"/>
      <dgm:spPr/>
      <dgm:t>
        <a:bodyPr/>
        <a:lstStyle/>
        <a:p>
          <a:pPr algn="ctr"/>
          <a:r>
            <a:rPr lang="tr-TR" sz="1000" b="1" dirty="0">
              <a:latin typeface="Arial Narrow" pitchFamily="34" charset="0"/>
            </a:rPr>
            <a:t>BAŞKAN </a:t>
          </a:r>
        </a:p>
        <a:p>
          <a:pPr algn="ctr"/>
          <a:r>
            <a:rPr lang="tr-TR" sz="1000" b="1" dirty="0">
              <a:latin typeface="Arial Narrow" pitchFamily="34" charset="0"/>
            </a:rPr>
            <a:t>(VALİ/VALİ YARDIMCISI)</a:t>
          </a:r>
        </a:p>
      </dgm:t>
    </dgm:pt>
    <dgm:pt modelId="{8FE02356-DAD2-4EAA-BEE3-C15E28757BCC}" type="parTrans" cxnId="{46FE9169-189A-461F-ACCA-B94AAA3913E3}">
      <dgm:prSet/>
      <dgm:spPr/>
      <dgm:t>
        <a:bodyPr/>
        <a:lstStyle/>
        <a:p>
          <a:pPr algn="ctr"/>
          <a:endParaRPr lang="tr-TR" sz="1200" b="1">
            <a:solidFill>
              <a:sysClr val="windowText" lastClr="000000"/>
            </a:solidFill>
            <a:latin typeface="Arial Narrow" pitchFamily="34" charset="0"/>
          </a:endParaRPr>
        </a:p>
      </dgm:t>
    </dgm:pt>
    <dgm:pt modelId="{AECA6AF3-FB10-4DED-831E-4CDD966F7BC4}" type="sibTrans" cxnId="{46FE9169-189A-461F-ACCA-B94AAA3913E3}">
      <dgm:prSet/>
      <dgm:spPr/>
      <dgm:t>
        <a:bodyPr/>
        <a:lstStyle/>
        <a:p>
          <a:pPr algn="ctr"/>
          <a:endParaRPr lang="tr-TR" sz="1200" b="1">
            <a:solidFill>
              <a:sysClr val="windowText" lastClr="000000"/>
            </a:solidFill>
            <a:latin typeface="Arial Narrow" pitchFamily="34" charset="0"/>
          </a:endParaRPr>
        </a:p>
      </dgm:t>
    </dgm:pt>
    <dgm:pt modelId="{266AF309-27E1-4AEA-8CF4-052DD2AE02B9}">
      <dgm:prSet phldrT="[Metin]" custT="1"/>
      <dgm:spPr/>
      <dgm:t>
        <a:bodyPr/>
        <a:lstStyle/>
        <a:p>
          <a:pPr algn="ctr"/>
          <a:r>
            <a:rPr lang="tr-TR" sz="1100" b="1" dirty="0">
              <a:latin typeface="Arial Narrow" pitchFamily="34" charset="0"/>
            </a:rPr>
            <a:t>Başkanlık Teknik Müdürlükleri</a:t>
          </a:r>
        </a:p>
      </dgm:t>
    </dgm:pt>
    <dgm:pt modelId="{6D82C992-B4F1-4058-B920-98012BDB60FC}" type="parTrans" cxnId="{F143F3A2-E1B0-4837-BFFE-470DE620628E}">
      <dgm:prSet/>
      <dgm:spPr/>
      <dgm:t>
        <a:bodyPr/>
        <a:lstStyle/>
        <a:p>
          <a:pPr algn="ctr"/>
          <a:endParaRPr lang="tr-TR" sz="1200" b="1">
            <a:solidFill>
              <a:srgbClr val="C00000"/>
            </a:solidFill>
            <a:latin typeface="Arial Narrow" pitchFamily="34" charset="0"/>
          </a:endParaRPr>
        </a:p>
      </dgm:t>
    </dgm:pt>
    <dgm:pt modelId="{3FB9A557-8DFF-44E6-9C79-82002194BE09}" type="sibTrans" cxnId="{F143F3A2-E1B0-4837-BFFE-470DE620628E}">
      <dgm:prSet/>
      <dgm:spPr/>
      <dgm:t>
        <a:bodyPr/>
        <a:lstStyle/>
        <a:p>
          <a:pPr algn="ctr"/>
          <a:endParaRPr lang="tr-TR" sz="1200" b="1">
            <a:solidFill>
              <a:sysClr val="windowText" lastClr="000000"/>
            </a:solidFill>
            <a:latin typeface="Arial Narrow" pitchFamily="34" charset="0"/>
          </a:endParaRPr>
        </a:p>
      </dgm:t>
    </dgm:pt>
    <dgm:pt modelId="{3D514A22-BED6-4BED-9043-993E6A942F65}">
      <dgm:prSet phldrT="[Metin]" custT="1"/>
      <dgm:spPr/>
      <dgm:t>
        <a:bodyPr/>
        <a:lstStyle/>
        <a:p>
          <a:pPr algn="ctr"/>
          <a:r>
            <a:rPr lang="tr-TR" sz="1100" b="1" dirty="0">
              <a:latin typeface="Arial Narrow" pitchFamily="34" charset="0"/>
            </a:rPr>
            <a:t>Yatırım İzleme </a:t>
          </a:r>
        </a:p>
        <a:p>
          <a:pPr algn="ctr"/>
          <a:r>
            <a:rPr lang="tr-TR" sz="1100" b="1" dirty="0">
              <a:latin typeface="Arial Narrow" pitchFamily="34" charset="0"/>
            </a:rPr>
            <a:t>Müdürlüğü</a:t>
          </a:r>
        </a:p>
      </dgm:t>
    </dgm:pt>
    <dgm:pt modelId="{41D383DA-D84E-4C74-8495-63846337A344}" type="parTrans" cxnId="{15FDFF92-CB27-4B5F-9CCF-ABC2F748CE00}">
      <dgm:prSet/>
      <dgm:spPr/>
      <dgm:t>
        <a:bodyPr/>
        <a:lstStyle/>
        <a:p>
          <a:pPr algn="ctr"/>
          <a:endParaRPr lang="tr-TR" sz="1200" b="1">
            <a:solidFill>
              <a:sysClr val="windowText" lastClr="000000"/>
            </a:solidFill>
            <a:latin typeface="Arial Narrow" pitchFamily="34" charset="0"/>
          </a:endParaRPr>
        </a:p>
      </dgm:t>
    </dgm:pt>
    <dgm:pt modelId="{59DDDA1E-8FDD-4D51-9D13-38B2D7F054E7}" type="sibTrans" cxnId="{15FDFF92-CB27-4B5F-9CCF-ABC2F748CE00}">
      <dgm:prSet/>
      <dgm:spPr/>
      <dgm:t>
        <a:bodyPr/>
        <a:lstStyle/>
        <a:p>
          <a:pPr algn="ctr"/>
          <a:endParaRPr lang="tr-TR" sz="1200" b="1">
            <a:solidFill>
              <a:sysClr val="windowText" lastClr="000000"/>
            </a:solidFill>
            <a:latin typeface="Arial Narrow" pitchFamily="34" charset="0"/>
          </a:endParaRPr>
        </a:p>
      </dgm:t>
    </dgm:pt>
    <dgm:pt modelId="{C22C1B2C-2525-4AC6-BDFB-964A0F59BBF8}">
      <dgm:prSet phldrT="[Metin]" custT="1"/>
      <dgm:spPr/>
      <dgm:t>
        <a:bodyPr/>
        <a:lstStyle/>
        <a:p>
          <a:pPr algn="ctr"/>
          <a:r>
            <a:rPr lang="tr-TR" sz="1100" b="1" dirty="0">
              <a:latin typeface="Arial Narrow" pitchFamily="34" charset="0"/>
            </a:rPr>
            <a:t>Rehberlik ve </a:t>
          </a:r>
        </a:p>
        <a:p>
          <a:pPr algn="ctr"/>
          <a:r>
            <a:rPr lang="tr-TR" sz="1100" b="1" dirty="0">
              <a:latin typeface="Arial Narrow" pitchFamily="34" charset="0"/>
            </a:rPr>
            <a:t>Denetim</a:t>
          </a:r>
        </a:p>
        <a:p>
          <a:pPr algn="ctr"/>
          <a:r>
            <a:rPr lang="tr-TR" sz="1100" b="1" dirty="0">
              <a:latin typeface="Arial Narrow" pitchFamily="34" charset="0"/>
            </a:rPr>
            <a:t>Müdürlüğü</a:t>
          </a:r>
        </a:p>
      </dgm:t>
    </dgm:pt>
    <dgm:pt modelId="{AB7C0ED2-03AF-467B-A097-A9BA8A3B7EE1}" type="parTrans" cxnId="{C4E709D3-9D4F-414E-8336-4F8E0B300276}">
      <dgm:prSet/>
      <dgm:spPr/>
      <dgm:t>
        <a:bodyPr/>
        <a:lstStyle/>
        <a:p>
          <a:pPr algn="ctr"/>
          <a:endParaRPr lang="tr-TR" sz="1200" b="1">
            <a:solidFill>
              <a:sysClr val="windowText" lastClr="000000"/>
            </a:solidFill>
            <a:latin typeface="Arial Narrow" pitchFamily="34" charset="0"/>
          </a:endParaRPr>
        </a:p>
      </dgm:t>
    </dgm:pt>
    <dgm:pt modelId="{590EC955-0D57-40B8-A70F-18B88DE8DCA9}" type="sibTrans" cxnId="{C4E709D3-9D4F-414E-8336-4F8E0B300276}">
      <dgm:prSet/>
      <dgm:spPr/>
      <dgm:t>
        <a:bodyPr/>
        <a:lstStyle/>
        <a:p>
          <a:pPr algn="ctr"/>
          <a:endParaRPr lang="tr-TR" sz="1200" b="1">
            <a:solidFill>
              <a:sysClr val="windowText" lastClr="000000"/>
            </a:solidFill>
            <a:latin typeface="Arial Narrow" pitchFamily="34" charset="0"/>
          </a:endParaRPr>
        </a:p>
      </dgm:t>
    </dgm:pt>
    <dgm:pt modelId="{3B0127A4-1739-4021-970D-374248202505}">
      <dgm:prSet phldrT="[Metin]" custT="1"/>
      <dgm:spPr/>
      <dgm:t>
        <a:bodyPr/>
        <a:lstStyle/>
        <a:p>
          <a:pPr algn="ctr"/>
          <a:r>
            <a:rPr lang="tr-TR" sz="1100" b="1" dirty="0">
              <a:latin typeface="Arial Narrow" pitchFamily="34" charset="0"/>
            </a:rPr>
            <a:t>Başkanlık İdari</a:t>
          </a:r>
        </a:p>
        <a:p>
          <a:pPr algn="ctr"/>
          <a:r>
            <a:rPr lang="tr-TR" sz="1100" b="1" dirty="0">
              <a:latin typeface="Arial Narrow" pitchFamily="34" charset="0"/>
            </a:rPr>
            <a:t>Müdürlükleri</a:t>
          </a:r>
        </a:p>
      </dgm:t>
    </dgm:pt>
    <dgm:pt modelId="{E40BE199-41D6-497D-857B-D9E348BE3558}" type="parTrans" cxnId="{700FF25B-E6EF-4BEC-959E-DE0808703C2E}">
      <dgm:prSet/>
      <dgm:spPr/>
      <dgm:t>
        <a:bodyPr/>
        <a:lstStyle/>
        <a:p>
          <a:pPr algn="ctr"/>
          <a:endParaRPr lang="tr-TR" sz="1200" b="1">
            <a:solidFill>
              <a:sysClr val="windowText" lastClr="000000"/>
            </a:solidFill>
            <a:latin typeface="Arial Narrow" pitchFamily="34" charset="0"/>
          </a:endParaRPr>
        </a:p>
      </dgm:t>
    </dgm:pt>
    <dgm:pt modelId="{E04F928D-1EB6-4F23-A120-49570AFE63DB}" type="sibTrans" cxnId="{700FF25B-E6EF-4BEC-959E-DE0808703C2E}">
      <dgm:prSet/>
      <dgm:spPr/>
      <dgm:t>
        <a:bodyPr/>
        <a:lstStyle/>
        <a:p>
          <a:pPr algn="ctr"/>
          <a:endParaRPr lang="tr-TR" sz="1200" b="1">
            <a:solidFill>
              <a:sysClr val="windowText" lastClr="000000"/>
            </a:solidFill>
            <a:latin typeface="Arial Narrow" pitchFamily="34" charset="0"/>
          </a:endParaRPr>
        </a:p>
      </dgm:t>
    </dgm:pt>
    <dgm:pt modelId="{7DC2B36B-7C46-448B-9696-ED7EEBFF279E}">
      <dgm:prSet phldrT="[Metin]" custT="1"/>
      <dgm:spPr/>
      <dgm:t>
        <a:bodyPr/>
        <a:lstStyle/>
        <a:p>
          <a:pPr algn="ctr"/>
          <a:r>
            <a:rPr lang="tr-TR" sz="1100" b="1" dirty="0">
              <a:latin typeface="Arial Narrow" pitchFamily="34" charset="0"/>
            </a:rPr>
            <a:t>İdari ve Mali </a:t>
          </a:r>
        </a:p>
        <a:p>
          <a:pPr algn="ctr"/>
          <a:r>
            <a:rPr lang="tr-TR" sz="1100" b="1" dirty="0">
              <a:latin typeface="Arial Narrow" pitchFamily="34" charset="0"/>
            </a:rPr>
            <a:t>İşler</a:t>
          </a:r>
        </a:p>
        <a:p>
          <a:pPr algn="ctr"/>
          <a:r>
            <a:rPr lang="tr-TR" sz="1100" b="1" dirty="0">
              <a:latin typeface="Arial Narrow" pitchFamily="34" charset="0"/>
            </a:rPr>
            <a:t>Müdürlüğü</a:t>
          </a:r>
        </a:p>
      </dgm:t>
    </dgm:pt>
    <dgm:pt modelId="{51BC4E99-FECE-4ABC-B8BF-B87169795707}" type="parTrans" cxnId="{9643A6B5-6AE6-4547-AFB6-0EA8249ECFEA}">
      <dgm:prSet/>
      <dgm:spPr/>
      <dgm:t>
        <a:bodyPr/>
        <a:lstStyle/>
        <a:p>
          <a:pPr algn="ctr"/>
          <a:endParaRPr lang="tr-TR" sz="1200" b="1">
            <a:solidFill>
              <a:sysClr val="windowText" lastClr="000000"/>
            </a:solidFill>
            <a:latin typeface="Arial Narrow" pitchFamily="34" charset="0"/>
          </a:endParaRPr>
        </a:p>
      </dgm:t>
    </dgm:pt>
    <dgm:pt modelId="{88680742-11AA-4C7B-8A9A-959B9E621A4D}" type="sibTrans" cxnId="{9643A6B5-6AE6-4547-AFB6-0EA8249ECFEA}">
      <dgm:prSet/>
      <dgm:spPr/>
      <dgm:t>
        <a:bodyPr/>
        <a:lstStyle/>
        <a:p>
          <a:pPr algn="ctr"/>
          <a:endParaRPr lang="tr-TR" sz="1200" b="1">
            <a:solidFill>
              <a:sysClr val="windowText" lastClr="000000"/>
            </a:solidFill>
            <a:latin typeface="Arial Narrow" pitchFamily="34" charset="0"/>
          </a:endParaRPr>
        </a:p>
      </dgm:t>
    </dgm:pt>
    <dgm:pt modelId="{965EEA46-67DB-40AD-859E-B003E0CEBE30}">
      <dgm:prSet custT="1"/>
      <dgm:spPr/>
      <dgm:t>
        <a:bodyPr/>
        <a:lstStyle/>
        <a:p>
          <a:pPr algn="ctr"/>
          <a:r>
            <a:rPr lang="tr-TR" sz="1100" b="1" dirty="0">
              <a:latin typeface="Arial Narrow" pitchFamily="34" charset="0"/>
            </a:rPr>
            <a:t>Strateji ve Koordinasyon Müdürlüğü</a:t>
          </a:r>
        </a:p>
      </dgm:t>
    </dgm:pt>
    <dgm:pt modelId="{F2AAB2F0-BC3B-43BB-B616-7AC66A1ED6B8}" type="parTrans" cxnId="{56F14D69-E808-45CF-A92A-E70256C2B322}">
      <dgm:prSet/>
      <dgm:spPr/>
      <dgm:t>
        <a:bodyPr/>
        <a:lstStyle/>
        <a:p>
          <a:pPr algn="ctr"/>
          <a:endParaRPr lang="tr-TR" sz="1200" b="1">
            <a:solidFill>
              <a:sysClr val="windowText" lastClr="000000"/>
            </a:solidFill>
            <a:latin typeface="Arial Narrow" pitchFamily="34" charset="0"/>
          </a:endParaRPr>
        </a:p>
      </dgm:t>
    </dgm:pt>
    <dgm:pt modelId="{4FAB8DA3-7909-4EAE-877C-A7BA151C1698}" type="sibTrans" cxnId="{56F14D69-E808-45CF-A92A-E70256C2B322}">
      <dgm:prSet/>
      <dgm:spPr/>
      <dgm:t>
        <a:bodyPr/>
        <a:lstStyle/>
        <a:p>
          <a:pPr algn="ctr"/>
          <a:endParaRPr lang="tr-TR" sz="1200" b="1">
            <a:solidFill>
              <a:sysClr val="windowText" lastClr="000000"/>
            </a:solidFill>
            <a:latin typeface="Arial Narrow" pitchFamily="34" charset="0"/>
          </a:endParaRPr>
        </a:p>
      </dgm:t>
    </dgm:pt>
    <dgm:pt modelId="{64588ADB-EB7B-47FC-A1AB-1B2F56F14850}">
      <dgm:prSet custT="1"/>
      <dgm:spPr/>
      <dgm:t>
        <a:bodyPr/>
        <a:lstStyle/>
        <a:p>
          <a:pPr algn="ctr"/>
          <a:r>
            <a:rPr lang="tr-TR" sz="1100" b="1" dirty="0">
              <a:latin typeface="Arial Narrow" pitchFamily="34" charset="0"/>
            </a:rPr>
            <a:t>112 Acil Çağrı Merkezi Müdürlüğü</a:t>
          </a:r>
        </a:p>
      </dgm:t>
    </dgm:pt>
    <dgm:pt modelId="{52A61FC9-3697-4D57-BEDE-BB2D68EB506C}" type="parTrans" cxnId="{059D0303-686C-44AA-AAAD-ED9EF0B9DE06}">
      <dgm:prSet/>
      <dgm:spPr/>
      <dgm:t>
        <a:bodyPr/>
        <a:lstStyle/>
        <a:p>
          <a:pPr algn="ctr"/>
          <a:endParaRPr lang="tr-TR" sz="1200" b="1">
            <a:solidFill>
              <a:sysClr val="windowText" lastClr="000000"/>
            </a:solidFill>
            <a:latin typeface="Arial Narrow" pitchFamily="34" charset="0"/>
          </a:endParaRPr>
        </a:p>
      </dgm:t>
    </dgm:pt>
    <dgm:pt modelId="{1CA2E0B8-B404-4F88-93BD-40B5D048E168}" type="sibTrans" cxnId="{059D0303-686C-44AA-AAAD-ED9EF0B9DE06}">
      <dgm:prSet/>
      <dgm:spPr/>
      <dgm:t>
        <a:bodyPr/>
        <a:lstStyle/>
        <a:p>
          <a:pPr algn="ctr"/>
          <a:endParaRPr lang="tr-TR" sz="1200" b="1">
            <a:solidFill>
              <a:sysClr val="windowText" lastClr="000000"/>
            </a:solidFill>
            <a:latin typeface="Arial Narrow" pitchFamily="34" charset="0"/>
          </a:endParaRPr>
        </a:p>
      </dgm:t>
    </dgm:pt>
    <dgm:pt modelId="{A818BEAB-9A1D-4C0A-BD85-4AF91918413C}">
      <dgm:prSet custT="1"/>
      <dgm:spPr/>
      <dgm:t>
        <a:bodyPr/>
        <a:lstStyle/>
        <a:p>
          <a:pPr algn="ctr"/>
          <a:r>
            <a:rPr lang="tr-TR" sz="1100" b="1" dirty="0">
              <a:latin typeface="Arial Narrow" pitchFamily="34" charset="0"/>
            </a:rPr>
            <a:t>Doğal Kaynaklar, Ruhsat ve Kültür Varlıkları Müdürlüğü</a:t>
          </a:r>
        </a:p>
      </dgm:t>
    </dgm:pt>
    <dgm:pt modelId="{A43DAB50-1BC7-4539-A106-50EF51A48BCA}" type="parTrans" cxnId="{4558CA79-B2F4-4D2E-B967-E1DA3002E327}">
      <dgm:prSet/>
      <dgm:spPr/>
      <dgm:t>
        <a:bodyPr/>
        <a:lstStyle/>
        <a:p>
          <a:pPr algn="ctr"/>
          <a:endParaRPr lang="tr-TR" sz="1200" b="1">
            <a:solidFill>
              <a:sysClr val="windowText" lastClr="000000"/>
            </a:solidFill>
            <a:latin typeface="Arial Narrow" pitchFamily="34" charset="0"/>
          </a:endParaRPr>
        </a:p>
      </dgm:t>
    </dgm:pt>
    <dgm:pt modelId="{CBC7AB11-B434-49E1-9BC1-9280893D717C}" type="sibTrans" cxnId="{4558CA79-B2F4-4D2E-B967-E1DA3002E327}">
      <dgm:prSet/>
      <dgm:spPr/>
      <dgm:t>
        <a:bodyPr/>
        <a:lstStyle/>
        <a:p>
          <a:pPr algn="ctr"/>
          <a:endParaRPr lang="tr-TR" sz="1200" b="1">
            <a:solidFill>
              <a:sysClr val="windowText" lastClr="000000"/>
            </a:solidFill>
            <a:latin typeface="Arial Narrow" pitchFamily="34" charset="0"/>
          </a:endParaRPr>
        </a:p>
      </dgm:t>
    </dgm:pt>
    <dgm:pt modelId="{F40CC450-0EC1-45FD-9F50-88282E5851D5}" type="pres">
      <dgm:prSet presAssocID="{D03F9E7A-08DB-4EF1-B3CE-860861C431F4}" presName="mainComposite" presStyleCnt="0">
        <dgm:presLayoutVars>
          <dgm:chPref val="1"/>
          <dgm:dir/>
          <dgm:animOne val="branch"/>
          <dgm:animLvl val="lvl"/>
          <dgm:resizeHandles val="exact"/>
        </dgm:presLayoutVars>
      </dgm:prSet>
      <dgm:spPr/>
    </dgm:pt>
    <dgm:pt modelId="{B4A8CA4D-6186-45ED-92ED-21F78C0F5023}" type="pres">
      <dgm:prSet presAssocID="{D03F9E7A-08DB-4EF1-B3CE-860861C431F4}" presName="hierFlow" presStyleCnt="0"/>
      <dgm:spPr/>
    </dgm:pt>
    <dgm:pt modelId="{C75E5999-762B-47E4-A8EC-6613070A2B93}" type="pres">
      <dgm:prSet presAssocID="{D03F9E7A-08DB-4EF1-B3CE-860861C431F4}" presName="hierChild1" presStyleCnt="0">
        <dgm:presLayoutVars>
          <dgm:chPref val="1"/>
          <dgm:animOne val="branch"/>
          <dgm:animLvl val="lvl"/>
        </dgm:presLayoutVars>
      </dgm:prSet>
      <dgm:spPr/>
    </dgm:pt>
    <dgm:pt modelId="{D643EF1F-B4E3-4FDF-8B03-D54BEC160A89}" type="pres">
      <dgm:prSet presAssocID="{5543B1EF-5BC9-4314-BED1-C43D0B3E4A1C}" presName="Name14" presStyleCnt="0"/>
      <dgm:spPr/>
    </dgm:pt>
    <dgm:pt modelId="{BDCBC678-75FA-443D-9913-DB27429BD5A3}" type="pres">
      <dgm:prSet presAssocID="{5543B1EF-5BC9-4314-BED1-C43D0B3E4A1C}" presName="level1Shape" presStyleLbl="node0" presStyleIdx="0" presStyleCnt="1" custScaleX="257979" custScaleY="158175" custLinFactNeighborX="5568" custLinFactNeighborY="3118">
        <dgm:presLayoutVars>
          <dgm:chPref val="3"/>
        </dgm:presLayoutVars>
      </dgm:prSet>
      <dgm:spPr/>
    </dgm:pt>
    <dgm:pt modelId="{96637EA6-7262-4840-AE12-87D457705AA4}" type="pres">
      <dgm:prSet presAssocID="{5543B1EF-5BC9-4314-BED1-C43D0B3E4A1C}" presName="hierChild2" presStyleCnt="0"/>
      <dgm:spPr/>
    </dgm:pt>
    <dgm:pt modelId="{C511061D-11A5-4388-99BD-14CC1AD62BBD}" type="pres">
      <dgm:prSet presAssocID="{6D82C992-B4F1-4058-B920-98012BDB60FC}" presName="Name19" presStyleLbl="parChTrans1D2" presStyleIdx="0" presStyleCnt="2"/>
      <dgm:spPr/>
    </dgm:pt>
    <dgm:pt modelId="{452A8FF0-4EEF-4D64-A76C-AD901AF534AB}" type="pres">
      <dgm:prSet presAssocID="{266AF309-27E1-4AEA-8CF4-052DD2AE02B9}" presName="Name21" presStyleCnt="0"/>
      <dgm:spPr/>
    </dgm:pt>
    <dgm:pt modelId="{B652E377-4D47-4BC8-9CC2-74861A76B7E8}" type="pres">
      <dgm:prSet presAssocID="{266AF309-27E1-4AEA-8CF4-052DD2AE02B9}" presName="level2Shape" presStyleLbl="node2" presStyleIdx="0" presStyleCnt="2" custScaleX="183137" custScaleY="135862"/>
      <dgm:spPr/>
    </dgm:pt>
    <dgm:pt modelId="{C1085F8C-3C21-49DF-965B-AE58A0665926}" type="pres">
      <dgm:prSet presAssocID="{266AF309-27E1-4AEA-8CF4-052DD2AE02B9}" presName="hierChild3" presStyleCnt="0"/>
      <dgm:spPr/>
    </dgm:pt>
    <dgm:pt modelId="{FC6EB286-ABD4-4D68-A03F-68D667152FED}" type="pres">
      <dgm:prSet presAssocID="{41D383DA-D84E-4C74-8495-63846337A344}" presName="Name19" presStyleLbl="parChTrans1D3" presStyleIdx="0" presStyleCnt="6"/>
      <dgm:spPr/>
    </dgm:pt>
    <dgm:pt modelId="{E51EE52E-3ECB-4750-905C-3FC739772BE9}" type="pres">
      <dgm:prSet presAssocID="{3D514A22-BED6-4BED-9043-993E6A942F65}" presName="Name21" presStyleCnt="0"/>
      <dgm:spPr/>
    </dgm:pt>
    <dgm:pt modelId="{FE8F09A2-34E1-4FB5-A118-6DCE3F251304}" type="pres">
      <dgm:prSet presAssocID="{3D514A22-BED6-4BED-9043-993E6A942F65}" presName="level2Shape" presStyleLbl="node3" presStyleIdx="0" presStyleCnt="6" custScaleX="121936" custScaleY="190463"/>
      <dgm:spPr/>
    </dgm:pt>
    <dgm:pt modelId="{B6BC8DF2-7981-4F67-97B2-3CD92B1CA3D9}" type="pres">
      <dgm:prSet presAssocID="{3D514A22-BED6-4BED-9043-993E6A942F65}" presName="hierChild3" presStyleCnt="0"/>
      <dgm:spPr/>
    </dgm:pt>
    <dgm:pt modelId="{11981620-6882-4645-88AA-06BEEC9064BD}" type="pres">
      <dgm:prSet presAssocID="{AB7C0ED2-03AF-467B-A097-A9BA8A3B7EE1}" presName="Name19" presStyleLbl="parChTrans1D3" presStyleIdx="1" presStyleCnt="6"/>
      <dgm:spPr/>
    </dgm:pt>
    <dgm:pt modelId="{F5CB8070-09B7-4A6C-BF7F-DA88283B3854}" type="pres">
      <dgm:prSet presAssocID="{C22C1B2C-2525-4AC6-BDFB-964A0F59BBF8}" presName="Name21" presStyleCnt="0"/>
      <dgm:spPr/>
    </dgm:pt>
    <dgm:pt modelId="{561AA6A3-6FA1-49BD-9608-1D9BB0418B7E}" type="pres">
      <dgm:prSet presAssocID="{C22C1B2C-2525-4AC6-BDFB-964A0F59BBF8}" presName="level2Shape" presStyleLbl="node3" presStyleIdx="1" presStyleCnt="6" custScaleX="141607" custScaleY="197822" custLinFactNeighborX="-3885" custLinFactNeighborY="-3679"/>
      <dgm:spPr/>
    </dgm:pt>
    <dgm:pt modelId="{4C8A75F6-314A-4B6B-A217-AAEFAB0F4F7B}" type="pres">
      <dgm:prSet presAssocID="{C22C1B2C-2525-4AC6-BDFB-964A0F59BBF8}" presName="hierChild3" presStyleCnt="0"/>
      <dgm:spPr/>
    </dgm:pt>
    <dgm:pt modelId="{367E9B93-9138-462C-80CC-C1E74FD9D9EC}" type="pres">
      <dgm:prSet presAssocID="{F2AAB2F0-BC3B-43BB-B616-7AC66A1ED6B8}" presName="Name19" presStyleLbl="parChTrans1D3" presStyleIdx="2" presStyleCnt="6"/>
      <dgm:spPr/>
    </dgm:pt>
    <dgm:pt modelId="{F8FBE4A1-2A60-4EE3-A826-4FCB3A606E79}" type="pres">
      <dgm:prSet presAssocID="{965EEA46-67DB-40AD-859E-B003E0CEBE30}" presName="Name21" presStyleCnt="0"/>
      <dgm:spPr/>
    </dgm:pt>
    <dgm:pt modelId="{F234C7CE-AEFB-47B2-89C6-11A038FA2E9D}" type="pres">
      <dgm:prSet presAssocID="{965EEA46-67DB-40AD-859E-B003E0CEBE30}" presName="level2Shape" presStyleLbl="node3" presStyleIdx="2" presStyleCnt="6" custScaleX="131785" custScaleY="197823"/>
      <dgm:spPr/>
    </dgm:pt>
    <dgm:pt modelId="{794EAFF2-CAAF-4C50-9061-EA0DED239EDF}" type="pres">
      <dgm:prSet presAssocID="{965EEA46-67DB-40AD-859E-B003E0CEBE30}" presName="hierChild3" presStyleCnt="0"/>
      <dgm:spPr/>
    </dgm:pt>
    <dgm:pt modelId="{D326768C-5738-4211-8B16-3A0A782E80B3}" type="pres">
      <dgm:prSet presAssocID="{52A61FC9-3697-4D57-BEDE-BB2D68EB506C}" presName="Name19" presStyleLbl="parChTrans1D3" presStyleIdx="3" presStyleCnt="6"/>
      <dgm:spPr/>
    </dgm:pt>
    <dgm:pt modelId="{F5CEE8F9-75E2-4FA3-A6DE-F65A7561D157}" type="pres">
      <dgm:prSet presAssocID="{64588ADB-EB7B-47FC-A1AB-1B2F56F14850}" presName="Name21" presStyleCnt="0"/>
      <dgm:spPr/>
    </dgm:pt>
    <dgm:pt modelId="{EFEAA357-CCB5-43FA-A823-1FCC7693993A}" type="pres">
      <dgm:prSet presAssocID="{64588ADB-EB7B-47FC-A1AB-1B2F56F14850}" presName="level2Shape" presStyleLbl="node3" presStyleIdx="3" presStyleCnt="6" custScaleX="143036" custScaleY="167979" custLinFactNeighborX="7847" custLinFactNeighborY="272"/>
      <dgm:spPr/>
    </dgm:pt>
    <dgm:pt modelId="{8971E852-F946-43AB-9DBD-FBB5F2EA907C}" type="pres">
      <dgm:prSet presAssocID="{64588ADB-EB7B-47FC-A1AB-1B2F56F14850}" presName="hierChild3" presStyleCnt="0"/>
      <dgm:spPr/>
    </dgm:pt>
    <dgm:pt modelId="{74F0E5E5-4DAB-4DF0-9778-48066A67ECFC}" type="pres">
      <dgm:prSet presAssocID="{E40BE199-41D6-497D-857B-D9E348BE3558}" presName="Name19" presStyleLbl="parChTrans1D2" presStyleIdx="1" presStyleCnt="2"/>
      <dgm:spPr/>
    </dgm:pt>
    <dgm:pt modelId="{65845551-1E9B-44DD-BEFF-B5DA2E3681CA}" type="pres">
      <dgm:prSet presAssocID="{3B0127A4-1739-4021-970D-374248202505}" presName="Name21" presStyleCnt="0"/>
      <dgm:spPr/>
    </dgm:pt>
    <dgm:pt modelId="{F4339BC2-0B17-4BBC-A1D3-21558E6FFF73}" type="pres">
      <dgm:prSet presAssocID="{3B0127A4-1739-4021-970D-374248202505}" presName="level2Shape" presStyleLbl="node2" presStyleIdx="1" presStyleCnt="2" custScaleX="187903" custScaleY="117995"/>
      <dgm:spPr/>
    </dgm:pt>
    <dgm:pt modelId="{18466EA1-271A-4F7E-B546-E024A52B51F3}" type="pres">
      <dgm:prSet presAssocID="{3B0127A4-1739-4021-970D-374248202505}" presName="hierChild3" presStyleCnt="0"/>
      <dgm:spPr/>
    </dgm:pt>
    <dgm:pt modelId="{DEE1628F-715D-4A5D-987C-9F1AE485F58B}" type="pres">
      <dgm:prSet presAssocID="{51BC4E99-FECE-4ABC-B8BF-B87169795707}" presName="Name19" presStyleLbl="parChTrans1D3" presStyleIdx="4" presStyleCnt="6"/>
      <dgm:spPr/>
    </dgm:pt>
    <dgm:pt modelId="{6B4E7C4A-928E-4386-92CA-E527C474550C}" type="pres">
      <dgm:prSet presAssocID="{7DC2B36B-7C46-448B-9696-ED7EEBFF279E}" presName="Name21" presStyleCnt="0"/>
      <dgm:spPr/>
    </dgm:pt>
    <dgm:pt modelId="{D990BBB9-B5A5-482F-80A9-3ADFC3E5442F}" type="pres">
      <dgm:prSet presAssocID="{7DC2B36B-7C46-448B-9696-ED7EEBFF279E}" presName="level2Shape" presStyleLbl="node3" presStyleIdx="4" presStyleCnt="6" custScaleX="154108" custScaleY="208704"/>
      <dgm:spPr/>
    </dgm:pt>
    <dgm:pt modelId="{C36ED8FC-9CF4-4433-87DD-9FDAB111C919}" type="pres">
      <dgm:prSet presAssocID="{7DC2B36B-7C46-448B-9696-ED7EEBFF279E}" presName="hierChild3" presStyleCnt="0"/>
      <dgm:spPr/>
    </dgm:pt>
    <dgm:pt modelId="{181F3C73-C6E5-4519-9F10-0190ED14CAB3}" type="pres">
      <dgm:prSet presAssocID="{A43DAB50-1BC7-4539-A106-50EF51A48BCA}" presName="Name19" presStyleLbl="parChTrans1D3" presStyleIdx="5" presStyleCnt="6"/>
      <dgm:spPr/>
    </dgm:pt>
    <dgm:pt modelId="{A202CA10-722D-486F-9282-C16F942865F2}" type="pres">
      <dgm:prSet presAssocID="{A818BEAB-9A1D-4C0A-BD85-4AF91918413C}" presName="Name21" presStyleCnt="0"/>
      <dgm:spPr/>
    </dgm:pt>
    <dgm:pt modelId="{8D4C4942-72BE-4BAE-BEA9-E236132B30AC}" type="pres">
      <dgm:prSet presAssocID="{A818BEAB-9A1D-4C0A-BD85-4AF91918413C}" presName="level2Shape" presStyleLbl="node3" presStyleIdx="5" presStyleCnt="6" custScaleX="143877" custScaleY="208704"/>
      <dgm:spPr/>
    </dgm:pt>
    <dgm:pt modelId="{3BFF96CE-C31B-4620-9867-E1BBDBBBA1E6}" type="pres">
      <dgm:prSet presAssocID="{A818BEAB-9A1D-4C0A-BD85-4AF91918413C}" presName="hierChild3" presStyleCnt="0"/>
      <dgm:spPr/>
    </dgm:pt>
    <dgm:pt modelId="{761D8A89-5DA9-4397-9147-B1627219545B}" type="pres">
      <dgm:prSet presAssocID="{D03F9E7A-08DB-4EF1-B3CE-860861C431F4}" presName="bgShapesFlow" presStyleCnt="0"/>
      <dgm:spPr/>
    </dgm:pt>
  </dgm:ptLst>
  <dgm:cxnLst>
    <dgm:cxn modelId="{059D0303-686C-44AA-AAAD-ED9EF0B9DE06}" srcId="{266AF309-27E1-4AEA-8CF4-052DD2AE02B9}" destId="{64588ADB-EB7B-47FC-A1AB-1B2F56F14850}" srcOrd="3" destOrd="0" parTransId="{52A61FC9-3697-4D57-BEDE-BB2D68EB506C}" sibTransId="{1CA2E0B8-B404-4F88-93BD-40B5D048E168}"/>
    <dgm:cxn modelId="{15BF2922-6FB1-4E41-A39D-27CD34FD9530}" type="presOf" srcId="{C22C1B2C-2525-4AC6-BDFB-964A0F59BBF8}" destId="{561AA6A3-6FA1-49BD-9608-1D9BB0418B7E}" srcOrd="0" destOrd="0" presId="urn:microsoft.com/office/officeart/2005/8/layout/hierarchy6"/>
    <dgm:cxn modelId="{109F5935-B972-4641-BDE1-AB27A9887DAD}" type="presOf" srcId="{3D514A22-BED6-4BED-9043-993E6A942F65}" destId="{FE8F09A2-34E1-4FB5-A118-6DCE3F251304}" srcOrd="0" destOrd="0" presId="urn:microsoft.com/office/officeart/2005/8/layout/hierarchy6"/>
    <dgm:cxn modelId="{700FF25B-E6EF-4BEC-959E-DE0808703C2E}" srcId="{5543B1EF-5BC9-4314-BED1-C43D0B3E4A1C}" destId="{3B0127A4-1739-4021-970D-374248202505}" srcOrd="1" destOrd="0" parTransId="{E40BE199-41D6-497D-857B-D9E348BE3558}" sibTransId="{E04F928D-1EB6-4F23-A120-49570AFE63DB}"/>
    <dgm:cxn modelId="{60DC9244-923C-4029-9A64-60EE6FF5DB4A}" type="presOf" srcId="{64588ADB-EB7B-47FC-A1AB-1B2F56F14850}" destId="{EFEAA357-CCB5-43FA-A823-1FCC7693993A}" srcOrd="0" destOrd="0" presId="urn:microsoft.com/office/officeart/2005/8/layout/hierarchy6"/>
    <dgm:cxn modelId="{56F14D69-E808-45CF-A92A-E70256C2B322}" srcId="{266AF309-27E1-4AEA-8CF4-052DD2AE02B9}" destId="{965EEA46-67DB-40AD-859E-B003E0CEBE30}" srcOrd="2" destOrd="0" parTransId="{F2AAB2F0-BC3B-43BB-B616-7AC66A1ED6B8}" sibTransId="{4FAB8DA3-7909-4EAE-877C-A7BA151C1698}"/>
    <dgm:cxn modelId="{46FE9169-189A-461F-ACCA-B94AAA3913E3}" srcId="{D03F9E7A-08DB-4EF1-B3CE-860861C431F4}" destId="{5543B1EF-5BC9-4314-BED1-C43D0B3E4A1C}" srcOrd="0" destOrd="0" parTransId="{8FE02356-DAD2-4EAA-BEE3-C15E28757BCC}" sibTransId="{AECA6AF3-FB10-4DED-831E-4CDD966F7BC4}"/>
    <dgm:cxn modelId="{4A48386B-87D5-4ADE-B845-63B312FF53A7}" type="presOf" srcId="{51BC4E99-FECE-4ABC-B8BF-B87169795707}" destId="{DEE1628F-715D-4A5D-987C-9F1AE485F58B}" srcOrd="0" destOrd="0" presId="urn:microsoft.com/office/officeart/2005/8/layout/hierarchy6"/>
    <dgm:cxn modelId="{F21DD94F-A390-4483-BDA9-1238AEE7AC80}" type="presOf" srcId="{A818BEAB-9A1D-4C0A-BD85-4AF91918413C}" destId="{8D4C4942-72BE-4BAE-BEA9-E236132B30AC}" srcOrd="0" destOrd="0" presId="urn:microsoft.com/office/officeart/2005/8/layout/hierarchy6"/>
    <dgm:cxn modelId="{EB070870-F3C1-42AD-8F91-89BE5BF7CC31}" type="presOf" srcId="{3B0127A4-1739-4021-970D-374248202505}" destId="{F4339BC2-0B17-4BBC-A1D3-21558E6FFF73}" srcOrd="0" destOrd="0" presId="urn:microsoft.com/office/officeart/2005/8/layout/hierarchy6"/>
    <dgm:cxn modelId="{EC631551-4D1A-4301-8BB7-AFD8706EC54A}" type="presOf" srcId="{6D82C992-B4F1-4058-B920-98012BDB60FC}" destId="{C511061D-11A5-4388-99BD-14CC1AD62BBD}" srcOrd="0" destOrd="0" presId="urn:microsoft.com/office/officeart/2005/8/layout/hierarchy6"/>
    <dgm:cxn modelId="{344E9B71-3CD7-4F9A-96DB-A8BA2B64E3A1}" type="presOf" srcId="{266AF309-27E1-4AEA-8CF4-052DD2AE02B9}" destId="{B652E377-4D47-4BC8-9CC2-74861A76B7E8}" srcOrd="0" destOrd="0" presId="urn:microsoft.com/office/officeart/2005/8/layout/hierarchy6"/>
    <dgm:cxn modelId="{F4881F72-EFD9-4B65-BE2A-BAA2440B86AC}" type="presOf" srcId="{A43DAB50-1BC7-4539-A106-50EF51A48BCA}" destId="{181F3C73-C6E5-4519-9F10-0190ED14CAB3}" srcOrd="0" destOrd="0" presId="urn:microsoft.com/office/officeart/2005/8/layout/hierarchy6"/>
    <dgm:cxn modelId="{4558CA79-B2F4-4D2E-B967-E1DA3002E327}" srcId="{3B0127A4-1739-4021-970D-374248202505}" destId="{A818BEAB-9A1D-4C0A-BD85-4AF91918413C}" srcOrd="1" destOrd="0" parTransId="{A43DAB50-1BC7-4539-A106-50EF51A48BCA}" sibTransId="{CBC7AB11-B434-49E1-9BC1-9280893D717C}"/>
    <dgm:cxn modelId="{0596918C-451A-4D3B-9B52-46F1164D543A}" type="presOf" srcId="{5543B1EF-5BC9-4314-BED1-C43D0B3E4A1C}" destId="{BDCBC678-75FA-443D-9913-DB27429BD5A3}" srcOrd="0" destOrd="0" presId="urn:microsoft.com/office/officeart/2005/8/layout/hierarchy6"/>
    <dgm:cxn modelId="{3464F78E-C81A-4568-8773-4A6F988497CC}" type="presOf" srcId="{AB7C0ED2-03AF-467B-A097-A9BA8A3B7EE1}" destId="{11981620-6882-4645-88AA-06BEEC9064BD}" srcOrd="0" destOrd="0" presId="urn:microsoft.com/office/officeart/2005/8/layout/hierarchy6"/>
    <dgm:cxn modelId="{15FDFF92-CB27-4B5F-9CCF-ABC2F748CE00}" srcId="{266AF309-27E1-4AEA-8CF4-052DD2AE02B9}" destId="{3D514A22-BED6-4BED-9043-993E6A942F65}" srcOrd="0" destOrd="0" parTransId="{41D383DA-D84E-4C74-8495-63846337A344}" sibTransId="{59DDDA1E-8FDD-4D51-9D13-38B2D7F054E7}"/>
    <dgm:cxn modelId="{98BC419E-3F63-42C3-8B7D-9174AD098AF4}" type="presOf" srcId="{D03F9E7A-08DB-4EF1-B3CE-860861C431F4}" destId="{F40CC450-0EC1-45FD-9F50-88282E5851D5}" srcOrd="0" destOrd="0" presId="urn:microsoft.com/office/officeart/2005/8/layout/hierarchy6"/>
    <dgm:cxn modelId="{F143F3A2-E1B0-4837-BFFE-470DE620628E}" srcId="{5543B1EF-5BC9-4314-BED1-C43D0B3E4A1C}" destId="{266AF309-27E1-4AEA-8CF4-052DD2AE02B9}" srcOrd="0" destOrd="0" parTransId="{6D82C992-B4F1-4058-B920-98012BDB60FC}" sibTransId="{3FB9A557-8DFF-44E6-9C79-82002194BE09}"/>
    <dgm:cxn modelId="{9643A6B5-6AE6-4547-AFB6-0EA8249ECFEA}" srcId="{3B0127A4-1739-4021-970D-374248202505}" destId="{7DC2B36B-7C46-448B-9696-ED7EEBFF279E}" srcOrd="0" destOrd="0" parTransId="{51BC4E99-FECE-4ABC-B8BF-B87169795707}" sibTransId="{88680742-11AA-4C7B-8A9A-959B9E621A4D}"/>
    <dgm:cxn modelId="{55A6E9BD-D33A-4C77-85ED-C6533E53382B}" type="presOf" srcId="{F2AAB2F0-BC3B-43BB-B616-7AC66A1ED6B8}" destId="{367E9B93-9138-462C-80CC-C1E74FD9D9EC}" srcOrd="0" destOrd="0" presId="urn:microsoft.com/office/officeart/2005/8/layout/hierarchy6"/>
    <dgm:cxn modelId="{FA97CFCD-FB16-4DD9-8B4F-FE124A79C597}" type="presOf" srcId="{E40BE199-41D6-497D-857B-D9E348BE3558}" destId="{74F0E5E5-4DAB-4DF0-9778-48066A67ECFC}" srcOrd="0" destOrd="0" presId="urn:microsoft.com/office/officeart/2005/8/layout/hierarchy6"/>
    <dgm:cxn modelId="{A63E7BD2-40DD-44AE-BDB0-7EF12DBE1C59}" type="presOf" srcId="{52A61FC9-3697-4D57-BEDE-BB2D68EB506C}" destId="{D326768C-5738-4211-8B16-3A0A782E80B3}" srcOrd="0" destOrd="0" presId="urn:microsoft.com/office/officeart/2005/8/layout/hierarchy6"/>
    <dgm:cxn modelId="{C4E709D3-9D4F-414E-8336-4F8E0B300276}" srcId="{266AF309-27E1-4AEA-8CF4-052DD2AE02B9}" destId="{C22C1B2C-2525-4AC6-BDFB-964A0F59BBF8}" srcOrd="1" destOrd="0" parTransId="{AB7C0ED2-03AF-467B-A097-A9BA8A3B7EE1}" sibTransId="{590EC955-0D57-40B8-A70F-18B88DE8DCA9}"/>
    <dgm:cxn modelId="{E882ABF5-E338-4921-81DA-D978BF09E75B}" type="presOf" srcId="{7DC2B36B-7C46-448B-9696-ED7EEBFF279E}" destId="{D990BBB9-B5A5-482F-80A9-3ADFC3E5442F}" srcOrd="0" destOrd="0" presId="urn:microsoft.com/office/officeart/2005/8/layout/hierarchy6"/>
    <dgm:cxn modelId="{E24CB0F7-A272-4D0B-B167-261F7BB9B48D}" type="presOf" srcId="{965EEA46-67DB-40AD-859E-B003E0CEBE30}" destId="{F234C7CE-AEFB-47B2-89C6-11A038FA2E9D}" srcOrd="0" destOrd="0" presId="urn:microsoft.com/office/officeart/2005/8/layout/hierarchy6"/>
    <dgm:cxn modelId="{1434C3F7-1DA2-434E-AD16-E2D9B91BFCC5}" type="presOf" srcId="{41D383DA-D84E-4C74-8495-63846337A344}" destId="{FC6EB286-ABD4-4D68-A03F-68D667152FED}" srcOrd="0" destOrd="0" presId="urn:microsoft.com/office/officeart/2005/8/layout/hierarchy6"/>
    <dgm:cxn modelId="{D9F3D848-9660-4A5E-88FF-357762E4EF59}" type="presParOf" srcId="{F40CC450-0EC1-45FD-9F50-88282E5851D5}" destId="{B4A8CA4D-6186-45ED-92ED-21F78C0F5023}" srcOrd="0" destOrd="0" presId="urn:microsoft.com/office/officeart/2005/8/layout/hierarchy6"/>
    <dgm:cxn modelId="{83390D77-2A64-44A4-8293-9A58CFEF8540}" type="presParOf" srcId="{B4A8CA4D-6186-45ED-92ED-21F78C0F5023}" destId="{C75E5999-762B-47E4-A8EC-6613070A2B93}" srcOrd="0" destOrd="0" presId="urn:microsoft.com/office/officeart/2005/8/layout/hierarchy6"/>
    <dgm:cxn modelId="{E5A17836-69BB-44E1-9045-66F886050BBF}" type="presParOf" srcId="{C75E5999-762B-47E4-A8EC-6613070A2B93}" destId="{D643EF1F-B4E3-4FDF-8B03-D54BEC160A89}" srcOrd="0" destOrd="0" presId="urn:microsoft.com/office/officeart/2005/8/layout/hierarchy6"/>
    <dgm:cxn modelId="{3D9B4FCB-E7C1-4472-93B3-E6D0F7F6050C}" type="presParOf" srcId="{D643EF1F-B4E3-4FDF-8B03-D54BEC160A89}" destId="{BDCBC678-75FA-443D-9913-DB27429BD5A3}" srcOrd="0" destOrd="0" presId="urn:microsoft.com/office/officeart/2005/8/layout/hierarchy6"/>
    <dgm:cxn modelId="{0280E220-A695-4EDD-8039-298010BCEEF6}" type="presParOf" srcId="{D643EF1F-B4E3-4FDF-8B03-D54BEC160A89}" destId="{96637EA6-7262-4840-AE12-87D457705AA4}" srcOrd="1" destOrd="0" presId="urn:microsoft.com/office/officeart/2005/8/layout/hierarchy6"/>
    <dgm:cxn modelId="{35C3389C-92FA-4017-A803-516068538528}" type="presParOf" srcId="{96637EA6-7262-4840-AE12-87D457705AA4}" destId="{C511061D-11A5-4388-99BD-14CC1AD62BBD}" srcOrd="0" destOrd="0" presId="urn:microsoft.com/office/officeart/2005/8/layout/hierarchy6"/>
    <dgm:cxn modelId="{EE1C0C7A-271D-448B-B62B-86BD4884AA7C}" type="presParOf" srcId="{96637EA6-7262-4840-AE12-87D457705AA4}" destId="{452A8FF0-4EEF-4D64-A76C-AD901AF534AB}" srcOrd="1" destOrd="0" presId="urn:microsoft.com/office/officeart/2005/8/layout/hierarchy6"/>
    <dgm:cxn modelId="{70E81A5C-2833-401E-8034-2C3C473D35BE}" type="presParOf" srcId="{452A8FF0-4EEF-4D64-A76C-AD901AF534AB}" destId="{B652E377-4D47-4BC8-9CC2-74861A76B7E8}" srcOrd="0" destOrd="0" presId="urn:microsoft.com/office/officeart/2005/8/layout/hierarchy6"/>
    <dgm:cxn modelId="{1F4D1EFA-7147-499D-95EB-09DE1DFF49C2}" type="presParOf" srcId="{452A8FF0-4EEF-4D64-A76C-AD901AF534AB}" destId="{C1085F8C-3C21-49DF-965B-AE58A0665926}" srcOrd="1" destOrd="0" presId="urn:microsoft.com/office/officeart/2005/8/layout/hierarchy6"/>
    <dgm:cxn modelId="{5C89B6A2-360A-4F45-8A40-993785169011}" type="presParOf" srcId="{C1085F8C-3C21-49DF-965B-AE58A0665926}" destId="{FC6EB286-ABD4-4D68-A03F-68D667152FED}" srcOrd="0" destOrd="0" presId="urn:microsoft.com/office/officeart/2005/8/layout/hierarchy6"/>
    <dgm:cxn modelId="{8DA73CEE-13B3-42BF-B534-96BEDEE590A7}" type="presParOf" srcId="{C1085F8C-3C21-49DF-965B-AE58A0665926}" destId="{E51EE52E-3ECB-4750-905C-3FC739772BE9}" srcOrd="1" destOrd="0" presId="urn:microsoft.com/office/officeart/2005/8/layout/hierarchy6"/>
    <dgm:cxn modelId="{8E8BD703-9E7B-4074-A233-D369E771EFAA}" type="presParOf" srcId="{E51EE52E-3ECB-4750-905C-3FC739772BE9}" destId="{FE8F09A2-34E1-4FB5-A118-6DCE3F251304}" srcOrd="0" destOrd="0" presId="urn:microsoft.com/office/officeart/2005/8/layout/hierarchy6"/>
    <dgm:cxn modelId="{4FAA23A6-9BBB-4D49-ADCE-C47966D16C3F}" type="presParOf" srcId="{E51EE52E-3ECB-4750-905C-3FC739772BE9}" destId="{B6BC8DF2-7981-4F67-97B2-3CD92B1CA3D9}" srcOrd="1" destOrd="0" presId="urn:microsoft.com/office/officeart/2005/8/layout/hierarchy6"/>
    <dgm:cxn modelId="{8D8EE1FF-421B-44DE-9872-05C7C6963704}" type="presParOf" srcId="{C1085F8C-3C21-49DF-965B-AE58A0665926}" destId="{11981620-6882-4645-88AA-06BEEC9064BD}" srcOrd="2" destOrd="0" presId="urn:microsoft.com/office/officeart/2005/8/layout/hierarchy6"/>
    <dgm:cxn modelId="{29A18318-9F86-4478-BB92-CA6D22769B20}" type="presParOf" srcId="{C1085F8C-3C21-49DF-965B-AE58A0665926}" destId="{F5CB8070-09B7-4A6C-BF7F-DA88283B3854}" srcOrd="3" destOrd="0" presId="urn:microsoft.com/office/officeart/2005/8/layout/hierarchy6"/>
    <dgm:cxn modelId="{850BE47A-5082-40D3-ACCF-9FCB217BF2D0}" type="presParOf" srcId="{F5CB8070-09B7-4A6C-BF7F-DA88283B3854}" destId="{561AA6A3-6FA1-49BD-9608-1D9BB0418B7E}" srcOrd="0" destOrd="0" presId="urn:microsoft.com/office/officeart/2005/8/layout/hierarchy6"/>
    <dgm:cxn modelId="{AAA569D9-368A-4399-84AF-7A23EC1AF247}" type="presParOf" srcId="{F5CB8070-09B7-4A6C-BF7F-DA88283B3854}" destId="{4C8A75F6-314A-4B6B-A217-AAEFAB0F4F7B}" srcOrd="1" destOrd="0" presId="urn:microsoft.com/office/officeart/2005/8/layout/hierarchy6"/>
    <dgm:cxn modelId="{8E6CA8A9-0D45-4A49-9AEC-A97EB7E42906}" type="presParOf" srcId="{C1085F8C-3C21-49DF-965B-AE58A0665926}" destId="{367E9B93-9138-462C-80CC-C1E74FD9D9EC}" srcOrd="4" destOrd="0" presId="urn:microsoft.com/office/officeart/2005/8/layout/hierarchy6"/>
    <dgm:cxn modelId="{8B383683-8B72-4991-A4A4-F4061B43C898}" type="presParOf" srcId="{C1085F8C-3C21-49DF-965B-AE58A0665926}" destId="{F8FBE4A1-2A60-4EE3-A826-4FCB3A606E79}" srcOrd="5" destOrd="0" presId="urn:microsoft.com/office/officeart/2005/8/layout/hierarchy6"/>
    <dgm:cxn modelId="{A8EAAACE-6D24-4938-83EE-BE3201A29C0F}" type="presParOf" srcId="{F8FBE4A1-2A60-4EE3-A826-4FCB3A606E79}" destId="{F234C7CE-AEFB-47B2-89C6-11A038FA2E9D}" srcOrd="0" destOrd="0" presId="urn:microsoft.com/office/officeart/2005/8/layout/hierarchy6"/>
    <dgm:cxn modelId="{D10D1BC1-46AE-4107-8617-9885E5617965}" type="presParOf" srcId="{F8FBE4A1-2A60-4EE3-A826-4FCB3A606E79}" destId="{794EAFF2-CAAF-4C50-9061-EA0DED239EDF}" srcOrd="1" destOrd="0" presId="urn:microsoft.com/office/officeart/2005/8/layout/hierarchy6"/>
    <dgm:cxn modelId="{51996A1C-4AEE-471C-910B-F1C80DF232AE}" type="presParOf" srcId="{C1085F8C-3C21-49DF-965B-AE58A0665926}" destId="{D326768C-5738-4211-8B16-3A0A782E80B3}" srcOrd="6" destOrd="0" presId="urn:microsoft.com/office/officeart/2005/8/layout/hierarchy6"/>
    <dgm:cxn modelId="{6BCAC70C-4EE4-4238-893A-A99DB28E4354}" type="presParOf" srcId="{C1085F8C-3C21-49DF-965B-AE58A0665926}" destId="{F5CEE8F9-75E2-4FA3-A6DE-F65A7561D157}" srcOrd="7" destOrd="0" presId="urn:microsoft.com/office/officeart/2005/8/layout/hierarchy6"/>
    <dgm:cxn modelId="{72C6793C-D083-4D59-A8BC-B7DEB66A1CBC}" type="presParOf" srcId="{F5CEE8F9-75E2-4FA3-A6DE-F65A7561D157}" destId="{EFEAA357-CCB5-43FA-A823-1FCC7693993A}" srcOrd="0" destOrd="0" presId="urn:microsoft.com/office/officeart/2005/8/layout/hierarchy6"/>
    <dgm:cxn modelId="{776AF9CD-4772-4B2A-87B1-E0CB7031B89C}" type="presParOf" srcId="{F5CEE8F9-75E2-4FA3-A6DE-F65A7561D157}" destId="{8971E852-F946-43AB-9DBD-FBB5F2EA907C}" srcOrd="1" destOrd="0" presId="urn:microsoft.com/office/officeart/2005/8/layout/hierarchy6"/>
    <dgm:cxn modelId="{81CEABF4-19FF-403A-BAF1-44585BBB135B}" type="presParOf" srcId="{96637EA6-7262-4840-AE12-87D457705AA4}" destId="{74F0E5E5-4DAB-4DF0-9778-48066A67ECFC}" srcOrd="2" destOrd="0" presId="urn:microsoft.com/office/officeart/2005/8/layout/hierarchy6"/>
    <dgm:cxn modelId="{536213AD-B47B-4325-B0CC-832508BA2AA9}" type="presParOf" srcId="{96637EA6-7262-4840-AE12-87D457705AA4}" destId="{65845551-1E9B-44DD-BEFF-B5DA2E3681CA}" srcOrd="3" destOrd="0" presId="urn:microsoft.com/office/officeart/2005/8/layout/hierarchy6"/>
    <dgm:cxn modelId="{3FCDC988-BC76-43D2-AC83-103F445D3E0B}" type="presParOf" srcId="{65845551-1E9B-44DD-BEFF-B5DA2E3681CA}" destId="{F4339BC2-0B17-4BBC-A1D3-21558E6FFF73}" srcOrd="0" destOrd="0" presId="urn:microsoft.com/office/officeart/2005/8/layout/hierarchy6"/>
    <dgm:cxn modelId="{A7229CE7-0721-41C3-9E25-5056B1B1D9B0}" type="presParOf" srcId="{65845551-1E9B-44DD-BEFF-B5DA2E3681CA}" destId="{18466EA1-271A-4F7E-B546-E024A52B51F3}" srcOrd="1" destOrd="0" presId="urn:microsoft.com/office/officeart/2005/8/layout/hierarchy6"/>
    <dgm:cxn modelId="{5C5FA43B-B820-4073-85AB-C13CBA4561A3}" type="presParOf" srcId="{18466EA1-271A-4F7E-B546-E024A52B51F3}" destId="{DEE1628F-715D-4A5D-987C-9F1AE485F58B}" srcOrd="0" destOrd="0" presId="urn:microsoft.com/office/officeart/2005/8/layout/hierarchy6"/>
    <dgm:cxn modelId="{899F8990-0DDA-4A52-A608-602C91D430F3}" type="presParOf" srcId="{18466EA1-271A-4F7E-B546-E024A52B51F3}" destId="{6B4E7C4A-928E-4386-92CA-E527C474550C}" srcOrd="1" destOrd="0" presId="urn:microsoft.com/office/officeart/2005/8/layout/hierarchy6"/>
    <dgm:cxn modelId="{D53AC877-7BEF-4E3F-B691-770CD2F5014D}" type="presParOf" srcId="{6B4E7C4A-928E-4386-92CA-E527C474550C}" destId="{D990BBB9-B5A5-482F-80A9-3ADFC3E5442F}" srcOrd="0" destOrd="0" presId="urn:microsoft.com/office/officeart/2005/8/layout/hierarchy6"/>
    <dgm:cxn modelId="{0EBF4537-9A31-4541-838F-0AC7D00D7BA8}" type="presParOf" srcId="{6B4E7C4A-928E-4386-92CA-E527C474550C}" destId="{C36ED8FC-9CF4-4433-87DD-9FDAB111C919}" srcOrd="1" destOrd="0" presId="urn:microsoft.com/office/officeart/2005/8/layout/hierarchy6"/>
    <dgm:cxn modelId="{F056062C-30CB-4517-BE38-62BB8E9262BF}" type="presParOf" srcId="{18466EA1-271A-4F7E-B546-E024A52B51F3}" destId="{181F3C73-C6E5-4519-9F10-0190ED14CAB3}" srcOrd="2" destOrd="0" presId="urn:microsoft.com/office/officeart/2005/8/layout/hierarchy6"/>
    <dgm:cxn modelId="{A8B1FB7F-E298-47A1-A73C-86CE701A621A}" type="presParOf" srcId="{18466EA1-271A-4F7E-B546-E024A52B51F3}" destId="{A202CA10-722D-486F-9282-C16F942865F2}" srcOrd="3" destOrd="0" presId="urn:microsoft.com/office/officeart/2005/8/layout/hierarchy6"/>
    <dgm:cxn modelId="{374D4471-785C-4129-A4E1-3D771801D3EA}" type="presParOf" srcId="{A202CA10-722D-486F-9282-C16F942865F2}" destId="{8D4C4942-72BE-4BAE-BEA9-E236132B30AC}" srcOrd="0" destOrd="0" presId="urn:microsoft.com/office/officeart/2005/8/layout/hierarchy6"/>
    <dgm:cxn modelId="{CDA53933-ACB8-4E33-BC2D-B5BEFE641DD8}" type="presParOf" srcId="{A202CA10-722D-486F-9282-C16F942865F2}" destId="{3BFF96CE-C31B-4620-9867-E1BBDBBBA1E6}" srcOrd="1" destOrd="0" presId="urn:microsoft.com/office/officeart/2005/8/layout/hierarchy6"/>
    <dgm:cxn modelId="{EDBFF58B-7B2D-4CD0-8684-3637C585D820}" type="presParOf" srcId="{F40CC450-0EC1-45FD-9F50-88282E5851D5}" destId="{761D8A89-5DA9-4397-9147-B1627219545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BC678-75FA-443D-9913-DB27429BD5A3}">
      <dsp:nvSpPr>
        <dsp:cNvPr id="0" name=""/>
        <dsp:cNvSpPr/>
      </dsp:nvSpPr>
      <dsp:spPr>
        <a:xfrm>
          <a:off x="3000947" y="14457"/>
          <a:ext cx="1704453" cy="69670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b="1" kern="1200" dirty="0">
              <a:latin typeface="Arial Narrow" pitchFamily="34" charset="0"/>
            </a:rPr>
            <a:t>BAŞKAN </a:t>
          </a:r>
        </a:p>
        <a:p>
          <a:pPr marL="0" lvl="0" indent="0" algn="ctr" defTabSz="444500">
            <a:lnSpc>
              <a:spcPct val="90000"/>
            </a:lnSpc>
            <a:spcBef>
              <a:spcPct val="0"/>
            </a:spcBef>
            <a:spcAft>
              <a:spcPct val="35000"/>
            </a:spcAft>
            <a:buNone/>
          </a:pPr>
          <a:r>
            <a:rPr lang="tr-TR" sz="1000" b="1" kern="1200" dirty="0">
              <a:latin typeface="Arial Narrow" pitchFamily="34" charset="0"/>
            </a:rPr>
            <a:t>(VALİ/VALİ YARDIMCISI)</a:t>
          </a:r>
        </a:p>
      </dsp:txBody>
      <dsp:txXfrm>
        <a:off x="3021353" y="34863"/>
        <a:ext cx="1663641" cy="655890"/>
      </dsp:txXfrm>
    </dsp:sp>
    <dsp:sp modelId="{C511061D-11A5-4388-99BD-14CC1AD62BBD}">
      <dsp:nvSpPr>
        <dsp:cNvPr id="0" name=""/>
        <dsp:cNvSpPr/>
      </dsp:nvSpPr>
      <dsp:spPr>
        <a:xfrm>
          <a:off x="2129774" y="711160"/>
          <a:ext cx="1723400" cy="162451"/>
        </a:xfrm>
        <a:custGeom>
          <a:avLst/>
          <a:gdLst/>
          <a:ahLst/>
          <a:cxnLst/>
          <a:rect l="0" t="0" r="0" b="0"/>
          <a:pathLst>
            <a:path>
              <a:moveTo>
                <a:pt x="1723400" y="0"/>
              </a:moveTo>
              <a:lnTo>
                <a:pt x="1723400" y="81225"/>
              </a:lnTo>
              <a:lnTo>
                <a:pt x="0" y="81225"/>
              </a:lnTo>
              <a:lnTo>
                <a:pt x="0" y="1624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2E377-4D47-4BC8-9CC2-74861A76B7E8}">
      <dsp:nvSpPr>
        <dsp:cNvPr id="0" name=""/>
        <dsp:cNvSpPr/>
      </dsp:nvSpPr>
      <dsp:spPr>
        <a:xfrm>
          <a:off x="1524786" y="873611"/>
          <a:ext cx="1209976" cy="59842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Başkanlık Teknik Müdürlükleri</a:t>
          </a:r>
        </a:p>
      </dsp:txBody>
      <dsp:txXfrm>
        <a:off x="1542313" y="891138"/>
        <a:ext cx="1174922" cy="563367"/>
      </dsp:txXfrm>
    </dsp:sp>
    <dsp:sp modelId="{FC6EB286-ABD4-4D68-A03F-68D667152FED}">
      <dsp:nvSpPr>
        <dsp:cNvPr id="0" name=""/>
        <dsp:cNvSpPr/>
      </dsp:nvSpPr>
      <dsp:spPr>
        <a:xfrm>
          <a:off x="456803" y="1472033"/>
          <a:ext cx="1672970" cy="176185"/>
        </a:xfrm>
        <a:custGeom>
          <a:avLst/>
          <a:gdLst/>
          <a:ahLst/>
          <a:cxnLst/>
          <a:rect l="0" t="0" r="0" b="0"/>
          <a:pathLst>
            <a:path>
              <a:moveTo>
                <a:pt x="1672970" y="0"/>
              </a:moveTo>
              <a:lnTo>
                <a:pt x="1672970" y="88092"/>
              </a:lnTo>
              <a:lnTo>
                <a:pt x="0" y="88092"/>
              </a:lnTo>
              <a:lnTo>
                <a:pt x="0"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F09A2-34E1-4FB5-A118-6DCE3F251304}">
      <dsp:nvSpPr>
        <dsp:cNvPr id="0" name=""/>
        <dsp:cNvSpPr/>
      </dsp:nvSpPr>
      <dsp:spPr>
        <a:xfrm>
          <a:off x="53991" y="1648218"/>
          <a:ext cx="805624" cy="83891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Yatırım İzleme </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77587" y="1671814"/>
        <a:ext cx="758432" cy="791727"/>
      </dsp:txXfrm>
    </dsp:sp>
    <dsp:sp modelId="{11981620-6882-4645-88AA-06BEEC9064BD}">
      <dsp:nvSpPr>
        <dsp:cNvPr id="0" name=""/>
        <dsp:cNvSpPr/>
      </dsp:nvSpPr>
      <dsp:spPr>
        <a:xfrm>
          <a:off x="1499950" y="1472033"/>
          <a:ext cx="629823" cy="159980"/>
        </a:xfrm>
        <a:custGeom>
          <a:avLst/>
          <a:gdLst/>
          <a:ahLst/>
          <a:cxnLst/>
          <a:rect l="0" t="0" r="0" b="0"/>
          <a:pathLst>
            <a:path>
              <a:moveTo>
                <a:pt x="629823" y="0"/>
              </a:moveTo>
              <a:lnTo>
                <a:pt x="629823" y="79990"/>
              </a:lnTo>
              <a:lnTo>
                <a:pt x="0" y="79990"/>
              </a:lnTo>
              <a:lnTo>
                <a:pt x="0" y="1599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AA6A3-6FA1-49BD-9608-1D9BB0418B7E}">
      <dsp:nvSpPr>
        <dsp:cNvPr id="0" name=""/>
        <dsp:cNvSpPr/>
      </dsp:nvSpPr>
      <dsp:spPr>
        <a:xfrm>
          <a:off x="1032156" y="1632014"/>
          <a:ext cx="935589" cy="87133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Rehberlik ve </a:t>
          </a:r>
        </a:p>
        <a:p>
          <a:pPr marL="0" lvl="0" indent="0" algn="ctr" defTabSz="488950">
            <a:lnSpc>
              <a:spcPct val="90000"/>
            </a:lnSpc>
            <a:spcBef>
              <a:spcPct val="0"/>
            </a:spcBef>
            <a:spcAft>
              <a:spcPct val="35000"/>
            </a:spcAft>
            <a:buNone/>
          </a:pPr>
          <a:r>
            <a:rPr lang="tr-TR" sz="1100" b="1" kern="1200" dirty="0">
              <a:latin typeface="Arial Narrow" pitchFamily="34" charset="0"/>
            </a:rPr>
            <a:t>Denetim</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1057676" y="1657534"/>
        <a:ext cx="884549" cy="820292"/>
      </dsp:txXfrm>
    </dsp:sp>
    <dsp:sp modelId="{367E9B93-9138-462C-80CC-C1E74FD9D9EC}">
      <dsp:nvSpPr>
        <dsp:cNvPr id="0" name=""/>
        <dsp:cNvSpPr/>
      </dsp:nvSpPr>
      <dsp:spPr>
        <a:xfrm>
          <a:off x="2129774" y="1472033"/>
          <a:ext cx="497195" cy="176185"/>
        </a:xfrm>
        <a:custGeom>
          <a:avLst/>
          <a:gdLst/>
          <a:ahLst/>
          <a:cxnLst/>
          <a:rect l="0" t="0" r="0" b="0"/>
          <a:pathLst>
            <a:path>
              <a:moveTo>
                <a:pt x="0" y="0"/>
              </a:moveTo>
              <a:lnTo>
                <a:pt x="0" y="88092"/>
              </a:lnTo>
              <a:lnTo>
                <a:pt x="497195" y="88092"/>
              </a:lnTo>
              <a:lnTo>
                <a:pt x="497195"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4C7CE-AEFB-47B2-89C6-11A038FA2E9D}">
      <dsp:nvSpPr>
        <dsp:cNvPr id="0" name=""/>
        <dsp:cNvSpPr/>
      </dsp:nvSpPr>
      <dsp:spPr>
        <a:xfrm>
          <a:off x="2191622" y="1648218"/>
          <a:ext cx="870696" cy="87133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Strateji ve Koordinasyon Müdürlüğü</a:t>
          </a:r>
        </a:p>
      </dsp:txBody>
      <dsp:txXfrm>
        <a:off x="2217124" y="1673720"/>
        <a:ext cx="819692" cy="820333"/>
      </dsp:txXfrm>
    </dsp:sp>
    <dsp:sp modelId="{D326768C-5738-4211-8B16-3A0A782E80B3}">
      <dsp:nvSpPr>
        <dsp:cNvPr id="0" name=""/>
        <dsp:cNvSpPr/>
      </dsp:nvSpPr>
      <dsp:spPr>
        <a:xfrm>
          <a:off x="2129774" y="1472033"/>
          <a:ext cx="1655112" cy="177383"/>
        </a:xfrm>
        <a:custGeom>
          <a:avLst/>
          <a:gdLst/>
          <a:ahLst/>
          <a:cxnLst/>
          <a:rect l="0" t="0" r="0" b="0"/>
          <a:pathLst>
            <a:path>
              <a:moveTo>
                <a:pt x="0" y="0"/>
              </a:moveTo>
              <a:lnTo>
                <a:pt x="0" y="88691"/>
              </a:lnTo>
              <a:lnTo>
                <a:pt x="1655112" y="88691"/>
              </a:lnTo>
              <a:lnTo>
                <a:pt x="1655112" y="1773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AA357-CCB5-43FA-A823-1FCC7693993A}">
      <dsp:nvSpPr>
        <dsp:cNvPr id="0" name=""/>
        <dsp:cNvSpPr/>
      </dsp:nvSpPr>
      <dsp:spPr>
        <a:xfrm>
          <a:off x="3312371" y="1649416"/>
          <a:ext cx="945030" cy="73988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112 Acil Çağrı Merkezi Müdürlüğü</a:t>
          </a:r>
        </a:p>
      </dsp:txBody>
      <dsp:txXfrm>
        <a:off x="3334041" y="1671086"/>
        <a:ext cx="901690" cy="696545"/>
      </dsp:txXfrm>
    </dsp:sp>
    <dsp:sp modelId="{74F0E5E5-4DAB-4DF0-9778-48066A67ECFC}">
      <dsp:nvSpPr>
        <dsp:cNvPr id="0" name=""/>
        <dsp:cNvSpPr/>
      </dsp:nvSpPr>
      <dsp:spPr>
        <a:xfrm>
          <a:off x="3853174" y="711160"/>
          <a:ext cx="1634080" cy="162451"/>
        </a:xfrm>
        <a:custGeom>
          <a:avLst/>
          <a:gdLst/>
          <a:ahLst/>
          <a:cxnLst/>
          <a:rect l="0" t="0" r="0" b="0"/>
          <a:pathLst>
            <a:path>
              <a:moveTo>
                <a:pt x="0" y="0"/>
              </a:moveTo>
              <a:lnTo>
                <a:pt x="0" y="81225"/>
              </a:lnTo>
              <a:lnTo>
                <a:pt x="1634080" y="81225"/>
              </a:lnTo>
              <a:lnTo>
                <a:pt x="1634080" y="1624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39BC2-0B17-4BBC-A1D3-21558E6FFF73}">
      <dsp:nvSpPr>
        <dsp:cNvPr id="0" name=""/>
        <dsp:cNvSpPr/>
      </dsp:nvSpPr>
      <dsp:spPr>
        <a:xfrm>
          <a:off x="4866522" y="873611"/>
          <a:ext cx="1241464" cy="51972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Başkanlık İdari</a:t>
          </a:r>
        </a:p>
        <a:p>
          <a:pPr marL="0" lvl="0" indent="0" algn="ctr" defTabSz="488950">
            <a:lnSpc>
              <a:spcPct val="90000"/>
            </a:lnSpc>
            <a:spcBef>
              <a:spcPct val="0"/>
            </a:spcBef>
            <a:spcAft>
              <a:spcPct val="35000"/>
            </a:spcAft>
            <a:buNone/>
          </a:pPr>
          <a:r>
            <a:rPr lang="tr-TR" sz="1100" b="1" kern="1200" dirty="0">
              <a:latin typeface="Arial Narrow" pitchFamily="34" charset="0"/>
            </a:rPr>
            <a:t>Müdürlükleri</a:t>
          </a:r>
        </a:p>
      </dsp:txBody>
      <dsp:txXfrm>
        <a:off x="4881744" y="888833"/>
        <a:ext cx="1211020" cy="489280"/>
      </dsp:txXfrm>
    </dsp:sp>
    <dsp:sp modelId="{DEE1628F-715D-4A5D-987C-9F1AE485F58B}">
      <dsp:nvSpPr>
        <dsp:cNvPr id="0" name=""/>
        <dsp:cNvSpPr/>
      </dsp:nvSpPr>
      <dsp:spPr>
        <a:xfrm>
          <a:off x="4912857" y="1393336"/>
          <a:ext cx="574397" cy="176185"/>
        </a:xfrm>
        <a:custGeom>
          <a:avLst/>
          <a:gdLst/>
          <a:ahLst/>
          <a:cxnLst/>
          <a:rect l="0" t="0" r="0" b="0"/>
          <a:pathLst>
            <a:path>
              <a:moveTo>
                <a:pt x="574397" y="0"/>
              </a:moveTo>
              <a:lnTo>
                <a:pt x="574397" y="88092"/>
              </a:lnTo>
              <a:lnTo>
                <a:pt x="0" y="88092"/>
              </a:lnTo>
              <a:lnTo>
                <a:pt x="0"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0BBB9-B5A5-482F-80A9-3ADFC3E5442F}">
      <dsp:nvSpPr>
        <dsp:cNvPr id="0" name=""/>
        <dsp:cNvSpPr/>
      </dsp:nvSpPr>
      <dsp:spPr>
        <a:xfrm>
          <a:off x="4403765" y="1569521"/>
          <a:ext cx="1018183" cy="91926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İdari ve Mali </a:t>
          </a:r>
        </a:p>
        <a:p>
          <a:pPr marL="0" lvl="0" indent="0" algn="ctr" defTabSz="488950">
            <a:lnSpc>
              <a:spcPct val="90000"/>
            </a:lnSpc>
            <a:spcBef>
              <a:spcPct val="0"/>
            </a:spcBef>
            <a:spcAft>
              <a:spcPct val="35000"/>
            </a:spcAft>
            <a:buNone/>
          </a:pPr>
          <a:r>
            <a:rPr lang="tr-TR" sz="1100" b="1" kern="1200" dirty="0">
              <a:latin typeface="Arial Narrow" pitchFamily="34" charset="0"/>
            </a:rPr>
            <a:t>İşler</a:t>
          </a:r>
        </a:p>
        <a:p>
          <a:pPr marL="0" lvl="0" indent="0" algn="ctr" defTabSz="488950">
            <a:lnSpc>
              <a:spcPct val="90000"/>
            </a:lnSpc>
            <a:spcBef>
              <a:spcPct val="0"/>
            </a:spcBef>
            <a:spcAft>
              <a:spcPct val="35000"/>
            </a:spcAft>
            <a:buNone/>
          </a:pPr>
          <a:r>
            <a:rPr lang="tr-TR" sz="1100" b="1" kern="1200" dirty="0">
              <a:latin typeface="Arial Narrow" pitchFamily="34" charset="0"/>
            </a:rPr>
            <a:t>Müdürlüğü</a:t>
          </a:r>
        </a:p>
      </dsp:txBody>
      <dsp:txXfrm>
        <a:off x="4430689" y="1596445"/>
        <a:ext cx="964335" cy="865415"/>
      </dsp:txXfrm>
    </dsp:sp>
    <dsp:sp modelId="{181F3C73-C6E5-4519-9F10-0190ED14CAB3}">
      <dsp:nvSpPr>
        <dsp:cNvPr id="0" name=""/>
        <dsp:cNvSpPr/>
      </dsp:nvSpPr>
      <dsp:spPr>
        <a:xfrm>
          <a:off x="5487255" y="1393336"/>
          <a:ext cx="608195" cy="176185"/>
        </a:xfrm>
        <a:custGeom>
          <a:avLst/>
          <a:gdLst/>
          <a:ahLst/>
          <a:cxnLst/>
          <a:rect l="0" t="0" r="0" b="0"/>
          <a:pathLst>
            <a:path>
              <a:moveTo>
                <a:pt x="0" y="0"/>
              </a:moveTo>
              <a:lnTo>
                <a:pt x="0" y="88092"/>
              </a:lnTo>
              <a:lnTo>
                <a:pt x="608195" y="88092"/>
              </a:lnTo>
              <a:lnTo>
                <a:pt x="608195" y="1761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C4942-72BE-4BAE-BEA9-E236132B30AC}">
      <dsp:nvSpPr>
        <dsp:cNvPr id="0" name=""/>
        <dsp:cNvSpPr/>
      </dsp:nvSpPr>
      <dsp:spPr>
        <a:xfrm>
          <a:off x="5620157" y="1569521"/>
          <a:ext cx="950587" cy="91926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Arial Narrow" pitchFamily="34" charset="0"/>
            </a:rPr>
            <a:t>Doğal Kaynaklar, Ruhsat ve Kültür Varlıkları Müdürlüğü</a:t>
          </a:r>
        </a:p>
      </dsp:txBody>
      <dsp:txXfrm>
        <a:off x="5647081" y="1596445"/>
        <a:ext cx="896739" cy="8654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2944177" cy="498407"/>
          </a:xfrm>
          <a:prstGeom prst="rect">
            <a:avLst/>
          </a:prstGeom>
          <a:noFill/>
          <a:ln w="9525">
            <a:noFill/>
            <a:miter lim="800000"/>
            <a:headEnd/>
            <a:tailEnd/>
          </a:ln>
        </p:spPr>
        <p:txBody>
          <a:bodyPr vert="horz" wrap="square" lIns="91291" tIns="45645" rIns="91291" bIns="45645" numCol="1" anchor="t" anchorCtr="0" compatLnSpc="1">
            <a:prstTxWarp prst="textNoShape">
              <a:avLst/>
            </a:prstTxWarp>
          </a:bodyPr>
          <a:lstStyle>
            <a:lvl1pPr defTabSz="912899">
              <a:defRPr sz="1200"/>
            </a:lvl1pPr>
          </a:lstStyle>
          <a:p>
            <a:endParaRPr lang="tr-TR"/>
          </a:p>
        </p:txBody>
      </p:sp>
      <p:sp>
        <p:nvSpPr>
          <p:cNvPr id="3" name="Veri Yer Tutucusu 2"/>
          <p:cNvSpPr>
            <a:spLocks noGrp="1"/>
          </p:cNvSpPr>
          <p:nvPr>
            <p:ph type="dt" sz="quarter" idx="1"/>
          </p:nvPr>
        </p:nvSpPr>
        <p:spPr bwMode="auto">
          <a:xfrm>
            <a:off x="3848723" y="0"/>
            <a:ext cx="2944177" cy="498407"/>
          </a:xfrm>
          <a:prstGeom prst="rect">
            <a:avLst/>
          </a:prstGeom>
          <a:noFill/>
          <a:ln w="9525">
            <a:noFill/>
            <a:miter lim="800000"/>
            <a:headEnd/>
            <a:tailEnd/>
          </a:ln>
        </p:spPr>
        <p:txBody>
          <a:bodyPr vert="horz" wrap="square" lIns="91291" tIns="45645" rIns="91291" bIns="45645" numCol="1" anchor="t" anchorCtr="0" compatLnSpc="1">
            <a:prstTxWarp prst="textNoShape">
              <a:avLst/>
            </a:prstTxWarp>
          </a:bodyPr>
          <a:lstStyle>
            <a:lvl1pPr algn="r" defTabSz="912899">
              <a:defRPr sz="1200"/>
            </a:lvl1pPr>
          </a:lstStyle>
          <a:p>
            <a:fld id="{034D9B35-2E7B-43E8-ABD1-7F81C98F1C1B}" type="datetimeFigureOut">
              <a:rPr lang="tr-TR"/>
              <a:pPr/>
              <a:t>27.12.2023</a:t>
            </a:fld>
            <a:endParaRPr lang="tr-TR"/>
          </a:p>
        </p:txBody>
      </p:sp>
      <p:sp>
        <p:nvSpPr>
          <p:cNvPr id="4" name="Altbilgi Yer Tutucusu 3"/>
          <p:cNvSpPr>
            <a:spLocks noGrp="1"/>
          </p:cNvSpPr>
          <p:nvPr>
            <p:ph type="ftr" sz="quarter" idx="2"/>
          </p:nvPr>
        </p:nvSpPr>
        <p:spPr bwMode="auto">
          <a:xfrm>
            <a:off x="1" y="9431395"/>
            <a:ext cx="2944177" cy="498407"/>
          </a:xfrm>
          <a:prstGeom prst="rect">
            <a:avLst/>
          </a:prstGeom>
          <a:noFill/>
          <a:ln w="9525">
            <a:noFill/>
            <a:miter lim="800000"/>
            <a:headEnd/>
            <a:tailEnd/>
          </a:ln>
        </p:spPr>
        <p:txBody>
          <a:bodyPr vert="horz" wrap="square" lIns="91291" tIns="45645" rIns="91291" bIns="45645" numCol="1" anchor="b" anchorCtr="0" compatLnSpc="1">
            <a:prstTxWarp prst="textNoShape">
              <a:avLst/>
            </a:prstTxWarp>
          </a:bodyPr>
          <a:lstStyle>
            <a:lvl1pPr defTabSz="912899">
              <a:defRPr sz="1200"/>
            </a:lvl1pPr>
          </a:lstStyle>
          <a:p>
            <a:endParaRPr lang="tr-TR"/>
          </a:p>
        </p:txBody>
      </p:sp>
      <p:sp>
        <p:nvSpPr>
          <p:cNvPr id="5" name="Slayt Numarası Yer Tutucusu 4"/>
          <p:cNvSpPr>
            <a:spLocks noGrp="1"/>
          </p:cNvSpPr>
          <p:nvPr>
            <p:ph type="sldNum" sz="quarter" idx="3"/>
          </p:nvPr>
        </p:nvSpPr>
        <p:spPr bwMode="auto">
          <a:xfrm>
            <a:off x="3848723" y="9431395"/>
            <a:ext cx="2944177" cy="498407"/>
          </a:xfrm>
          <a:prstGeom prst="rect">
            <a:avLst/>
          </a:prstGeom>
          <a:noFill/>
          <a:ln w="9525">
            <a:noFill/>
            <a:miter lim="800000"/>
            <a:headEnd/>
            <a:tailEnd/>
          </a:ln>
        </p:spPr>
        <p:txBody>
          <a:bodyPr vert="horz" wrap="square" lIns="91291" tIns="45645" rIns="91291" bIns="45645" numCol="1" anchor="b" anchorCtr="0" compatLnSpc="1">
            <a:prstTxWarp prst="textNoShape">
              <a:avLst/>
            </a:prstTxWarp>
          </a:bodyPr>
          <a:lstStyle>
            <a:lvl1pPr algn="r" defTabSz="912899">
              <a:defRPr sz="1200"/>
            </a:lvl1pPr>
          </a:lstStyle>
          <a:p>
            <a:fld id="{F475E5B3-63A2-4B12-ADBD-7626D31D8595}" type="slidenum">
              <a:rPr lang="tr-TR"/>
              <a:pPr/>
              <a:t>‹#›</a:t>
            </a:fld>
            <a:endParaRPr lang="tr-TR"/>
          </a:p>
        </p:txBody>
      </p:sp>
    </p:spTree>
    <p:extLst>
      <p:ext uri="{BB962C8B-B14F-4D97-AF65-F5344CB8AC3E}">
        <p14:creationId xmlns:p14="http://schemas.microsoft.com/office/powerpoint/2010/main" val="103885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2944177" cy="498407"/>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lvl1pPr defTabSz="912899">
              <a:defRPr sz="1200">
                <a:latin typeface="Calibri" pitchFamily="34" charset="0"/>
              </a:defRPr>
            </a:lvl1pPr>
          </a:lstStyle>
          <a:p>
            <a:endParaRPr lang="tr-TR"/>
          </a:p>
        </p:txBody>
      </p:sp>
      <p:sp>
        <p:nvSpPr>
          <p:cNvPr id="3" name="Veri Yer Tutucusu 2"/>
          <p:cNvSpPr>
            <a:spLocks noGrp="1"/>
          </p:cNvSpPr>
          <p:nvPr>
            <p:ph type="dt" idx="1"/>
          </p:nvPr>
        </p:nvSpPr>
        <p:spPr bwMode="auto">
          <a:xfrm>
            <a:off x="3848723" y="0"/>
            <a:ext cx="2944177" cy="498407"/>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lvl1pPr algn="r" defTabSz="912899">
              <a:defRPr sz="1200">
                <a:latin typeface="Calibri" pitchFamily="34" charset="0"/>
              </a:defRPr>
            </a:lvl1pPr>
          </a:lstStyle>
          <a:p>
            <a:fld id="{14AD4CB8-F96E-4964-AF4C-8DE86B5BD88E}" type="datetimeFigureOut">
              <a:rPr lang="tr-TR"/>
              <a:pPr/>
              <a:t>27.12.2023</a:t>
            </a:fld>
            <a:endParaRPr lang="tr-TR"/>
          </a:p>
        </p:txBody>
      </p:sp>
      <p:sp>
        <p:nvSpPr>
          <p:cNvPr id="4" name="Slayt Görüntüsü Yer Tutucusu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2522" tIns="46261" rIns="92522" bIns="46261" rtlCol="0" anchor="ctr"/>
          <a:lstStyle/>
          <a:p>
            <a:pPr lvl="0"/>
            <a:endParaRPr lang="tr-TR" noProof="0"/>
          </a:p>
        </p:txBody>
      </p:sp>
      <p:sp>
        <p:nvSpPr>
          <p:cNvPr id="5" name="Not Yer Tutucusu 4"/>
          <p:cNvSpPr>
            <a:spLocks noGrp="1"/>
          </p:cNvSpPr>
          <p:nvPr>
            <p:ph type="body" sz="quarter" idx="3"/>
          </p:nvPr>
        </p:nvSpPr>
        <p:spPr bwMode="auto">
          <a:xfrm>
            <a:off x="678810" y="4717296"/>
            <a:ext cx="5436881" cy="4469689"/>
          </a:xfrm>
          <a:prstGeom prst="rect">
            <a:avLst/>
          </a:prstGeom>
          <a:noFill/>
          <a:ln w="9525">
            <a:noFill/>
            <a:miter lim="800000"/>
            <a:headEnd/>
            <a:tailEnd/>
          </a:ln>
        </p:spPr>
        <p:txBody>
          <a:bodyPr vert="horz" wrap="square" lIns="91721" tIns="45859" rIns="91721" bIns="45859"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bwMode="auto">
          <a:xfrm>
            <a:off x="1" y="9431395"/>
            <a:ext cx="2944177" cy="498407"/>
          </a:xfrm>
          <a:prstGeom prst="rect">
            <a:avLst/>
          </a:prstGeom>
          <a:noFill/>
          <a:ln w="9525">
            <a:noFill/>
            <a:miter lim="800000"/>
            <a:headEnd/>
            <a:tailEnd/>
          </a:ln>
        </p:spPr>
        <p:txBody>
          <a:bodyPr vert="horz" wrap="square" lIns="91721" tIns="45859" rIns="91721" bIns="45859" numCol="1" anchor="b" anchorCtr="0" compatLnSpc="1">
            <a:prstTxWarp prst="textNoShape">
              <a:avLst/>
            </a:prstTxWarp>
          </a:bodyPr>
          <a:lstStyle>
            <a:lvl1pPr defTabSz="912899">
              <a:defRPr sz="1200">
                <a:latin typeface="Calibri" pitchFamily="34" charset="0"/>
              </a:defRPr>
            </a:lvl1pPr>
          </a:lstStyle>
          <a:p>
            <a:endParaRPr lang="tr-TR"/>
          </a:p>
        </p:txBody>
      </p:sp>
      <p:sp>
        <p:nvSpPr>
          <p:cNvPr id="7" name="Slayt Numarası Yer Tutucusu 6"/>
          <p:cNvSpPr>
            <a:spLocks noGrp="1"/>
          </p:cNvSpPr>
          <p:nvPr>
            <p:ph type="sldNum" sz="quarter" idx="5"/>
          </p:nvPr>
        </p:nvSpPr>
        <p:spPr bwMode="auto">
          <a:xfrm>
            <a:off x="3848723" y="9431395"/>
            <a:ext cx="2944177" cy="498407"/>
          </a:xfrm>
          <a:prstGeom prst="rect">
            <a:avLst/>
          </a:prstGeom>
          <a:noFill/>
          <a:ln w="9525">
            <a:noFill/>
            <a:miter lim="800000"/>
            <a:headEnd/>
            <a:tailEnd/>
          </a:ln>
        </p:spPr>
        <p:txBody>
          <a:bodyPr vert="horz" wrap="square" lIns="91721" tIns="45859" rIns="91721" bIns="45859" numCol="1" anchor="b" anchorCtr="0" compatLnSpc="1">
            <a:prstTxWarp prst="textNoShape">
              <a:avLst/>
            </a:prstTxWarp>
          </a:bodyPr>
          <a:lstStyle>
            <a:lvl1pPr algn="r" defTabSz="912899">
              <a:defRPr sz="1200">
                <a:latin typeface="Calibri" pitchFamily="34" charset="0"/>
              </a:defRPr>
            </a:lvl1pPr>
          </a:lstStyle>
          <a:p>
            <a:fld id="{2E72CEE6-40A4-49EE-8008-40FD8B623293}" type="slidenum">
              <a:rPr lang="tr-TR"/>
              <a:pPr/>
              <a:t>‹#›</a:t>
            </a:fld>
            <a:endParaRPr lang="tr-TR"/>
          </a:p>
        </p:txBody>
      </p:sp>
    </p:spTree>
    <p:extLst>
      <p:ext uri="{BB962C8B-B14F-4D97-AF65-F5344CB8AC3E}">
        <p14:creationId xmlns:p14="http://schemas.microsoft.com/office/powerpoint/2010/main" val="3324989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5988" y="746125"/>
            <a:ext cx="4962525" cy="3722688"/>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E72CEE6-40A4-49EE-8008-40FD8B623293}" type="slidenum">
              <a:rPr lang="tr-TR" smtClean="0"/>
              <a:pPr/>
              <a:t>2</a:t>
            </a:fld>
            <a:endParaRPr lang="tr-TR"/>
          </a:p>
        </p:txBody>
      </p:sp>
    </p:spTree>
    <p:extLst>
      <p:ext uri="{BB962C8B-B14F-4D97-AF65-F5344CB8AC3E}">
        <p14:creationId xmlns:p14="http://schemas.microsoft.com/office/powerpoint/2010/main" val="148842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1506" name="2 Not Yer Tutucusu"/>
          <p:cNvSpPr>
            <a:spLocks noGrp="1"/>
          </p:cNvSpPr>
          <p:nvPr>
            <p:ph type="body" idx="1"/>
          </p:nvPr>
        </p:nvSpPr>
        <p:spPr/>
        <p:txBody>
          <a:bodyPr/>
          <a:lstStyle/>
          <a:p>
            <a:pPr eaLnBrk="1" hangingPunct="1"/>
            <a:r>
              <a:rPr lang="tr-TR"/>
              <a:t>deneme</a:t>
            </a:r>
          </a:p>
        </p:txBody>
      </p:sp>
      <p:sp>
        <p:nvSpPr>
          <p:cNvPr id="4" name="3 Slayt Numarası Yer Tutucusu"/>
          <p:cNvSpPr>
            <a:spLocks noGrp="1"/>
          </p:cNvSpPr>
          <p:nvPr>
            <p:ph type="sldNum" sz="quarter" idx="5"/>
          </p:nvPr>
        </p:nvSpPr>
        <p:spPr>
          <a:noFill/>
        </p:spPr>
        <p:txBody>
          <a:bodyPr/>
          <a:lstStyle/>
          <a:p>
            <a:fld id="{00F7B320-3404-49FE-9324-0C840F2D20E2}" type="slidenum">
              <a:rPr lang="tr-TR"/>
              <a:pPr/>
              <a:t>7</a:t>
            </a:fld>
            <a:endParaRPr lang="tr-TR"/>
          </a:p>
        </p:txBody>
      </p:sp>
    </p:spTree>
    <p:extLst>
      <p:ext uri="{BB962C8B-B14F-4D97-AF65-F5344CB8AC3E}">
        <p14:creationId xmlns:p14="http://schemas.microsoft.com/office/powerpoint/2010/main" val="104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3554"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F42373B2-DF72-4F38-A10C-30C1BF0A37FB}" type="slidenum">
              <a:rPr lang="tr-TR"/>
              <a:pPr/>
              <a:t>8</a:t>
            </a:fld>
            <a:endParaRPr lang="tr-TR"/>
          </a:p>
        </p:txBody>
      </p:sp>
    </p:spTree>
    <p:extLst>
      <p:ext uri="{BB962C8B-B14F-4D97-AF65-F5344CB8AC3E}">
        <p14:creationId xmlns:p14="http://schemas.microsoft.com/office/powerpoint/2010/main" val="7340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5602"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42AC94B9-49E5-464E-BCAC-550A62EA1297}" type="slidenum">
              <a:rPr lang="tr-TR"/>
              <a:pPr/>
              <a:t>9</a:t>
            </a:fld>
            <a:endParaRPr lang="tr-TR"/>
          </a:p>
        </p:txBody>
      </p:sp>
    </p:spTree>
    <p:extLst>
      <p:ext uri="{BB962C8B-B14F-4D97-AF65-F5344CB8AC3E}">
        <p14:creationId xmlns:p14="http://schemas.microsoft.com/office/powerpoint/2010/main" val="135205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p:cNvSpPr>
            <a:spLocks noGrp="1" noRot="1" noChangeAspect="1"/>
          </p:cNvSpPr>
          <p:nvPr>
            <p:ph type="sldImg"/>
          </p:nvPr>
        </p:nvSpPr>
        <p:spPr bwMode="auto">
          <a:xfrm>
            <a:off x="915988" y="746125"/>
            <a:ext cx="4962525" cy="3722688"/>
          </a:xfrm>
          <a:noFill/>
          <a:ln>
            <a:solidFill>
              <a:srgbClr val="000000"/>
            </a:solidFill>
            <a:miter lim="800000"/>
            <a:headEnd/>
            <a:tailEnd/>
          </a:ln>
        </p:spPr>
      </p:sp>
      <p:sp>
        <p:nvSpPr>
          <p:cNvPr id="27650" name="2 Not Yer Tutucusu"/>
          <p:cNvSpPr>
            <a:spLocks noGrp="1"/>
          </p:cNvSpPr>
          <p:nvPr>
            <p:ph type="body" idx="1"/>
          </p:nvPr>
        </p:nvSpPr>
        <p:spPr/>
        <p:txBody>
          <a:bodyPr/>
          <a:lstStyle/>
          <a:p>
            <a:pPr eaLnBrk="1" hangingPunct="1"/>
            <a:endParaRPr lang="tr-TR"/>
          </a:p>
        </p:txBody>
      </p:sp>
      <p:sp>
        <p:nvSpPr>
          <p:cNvPr id="4" name="3 Slayt Numarası Yer Tutucusu"/>
          <p:cNvSpPr>
            <a:spLocks noGrp="1"/>
          </p:cNvSpPr>
          <p:nvPr>
            <p:ph type="sldNum" sz="quarter" idx="5"/>
          </p:nvPr>
        </p:nvSpPr>
        <p:spPr>
          <a:noFill/>
        </p:spPr>
        <p:txBody>
          <a:bodyPr/>
          <a:lstStyle/>
          <a:p>
            <a:fld id="{30D4074C-D336-43D3-9CDE-6655EAB59526}" type="slidenum">
              <a:rPr lang="tr-TR"/>
              <a:pPr/>
              <a:t>10</a:t>
            </a:fld>
            <a:endParaRPr lang="tr-TR"/>
          </a:p>
        </p:txBody>
      </p:sp>
    </p:spTree>
    <p:extLst>
      <p:ext uri="{BB962C8B-B14F-4D97-AF65-F5344CB8AC3E}">
        <p14:creationId xmlns:p14="http://schemas.microsoft.com/office/powerpoint/2010/main" val="203342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5988" y="746125"/>
            <a:ext cx="4962525" cy="37226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E72CEE6-40A4-49EE-8008-40FD8B623293}" type="slidenum">
              <a:rPr lang="tr-TR" smtClean="0"/>
              <a:pPr/>
              <a:t>22</a:t>
            </a:fld>
            <a:endParaRPr lang="tr-TR"/>
          </a:p>
        </p:txBody>
      </p:sp>
    </p:spTree>
    <p:extLst>
      <p:ext uri="{BB962C8B-B14F-4D97-AF65-F5344CB8AC3E}">
        <p14:creationId xmlns:p14="http://schemas.microsoft.com/office/powerpoint/2010/main" val="774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06E8CEF-DDB2-457C-BFA0-7E2578EEE21B}" type="datetime1">
              <a:rPr lang="tr-TR" smtClean="0"/>
              <a:t>27.12.2023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E4A9B60-D324-407C-931F-D75CAE60C3F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B843D8F-47B2-4A17-8ECF-19E0FD5DDBA3}" type="datetime1">
              <a:rPr lang="tr-TR" smtClean="0"/>
              <a:t>27.12.2023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95019DA-E550-486F-9CD9-EF302DC69BD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9EB47851-4EFC-4903-A454-60F3BB4C83B1}" type="datetime1">
              <a:rPr lang="tr-TR" smtClean="0"/>
              <a:t>27.12.2023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5EEB0F8-BFDC-457D-80CD-6E8F4D41B14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8E458DBB-A34D-4BBA-A557-2E729C9C974C}" type="datetime1">
              <a:rPr lang="tr-TR" smtClean="0"/>
              <a:t>27.12.2023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15028C3-1A64-49AC-A668-0B1A2895874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CC7BA20-5337-4C0E-B250-8B0BC242600C}" type="datetime1">
              <a:rPr lang="tr-TR" smtClean="0"/>
              <a:t>27.12.2023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8BB3462-B7BE-482B-8916-27A406E0947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D15383C6-FC81-4788-96AF-05E6A349F870}" type="datetime1">
              <a:rPr lang="tr-TR" smtClean="0"/>
              <a:t>27.12.2023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3B51B1B-0998-4275-9372-57C98D105FE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869129C6-E35C-4D0C-AD98-D81074BA129F}" type="datetime1">
              <a:rPr lang="tr-TR" smtClean="0"/>
              <a:t>27.12.2023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DBAB1BB-CE24-4DED-82B1-2B33E9660B7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0A336DA-FB6F-47FE-A7EF-95CC62750C90}" type="datetime1">
              <a:rPr lang="tr-TR" smtClean="0"/>
              <a:t>27.12.2023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FDDB07D-21E2-41B8-8276-9E06F484AD1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2302C7D-7240-4A56-A68C-F0E6CDC717A3}" type="datetime1">
              <a:rPr lang="tr-TR" smtClean="0"/>
              <a:t>27.12.2023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0DBEF4C2-3B69-47E2-8C29-21376173B2D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37EA21-3482-443E-A5F3-916DBB03AEDA}" type="datetime1">
              <a:rPr lang="tr-TR" smtClean="0"/>
              <a:t>27.12.2023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0846DE-C9C8-45AB-B023-6ED42B0D6E1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1E05945-A405-46E5-A78B-8C49FEECE760}" type="datetime1">
              <a:rPr lang="tr-TR" smtClean="0"/>
              <a:t>27.12.2023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C8A8064-C432-40AD-A841-A1550D5C832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A10155-01B7-4293-B3BF-0A5DA134157C}" type="datetime1">
              <a:rPr lang="tr-TR" smtClean="0"/>
              <a:t>27.12.2023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ED8823-47C0-4F69-B2C4-68A3E4D3CEF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Ek3%20ve%20Ek%205%20(Tablolar).docx"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199;al&#305;&#351;ma%20Gruplar&#305;-Masa-SP-PP/SP/&#304;&#231;i&#351;leri%202010-2014%20SP.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2"/>
          <a:srcRect l="917"/>
          <a:stretch>
            <a:fillRect/>
          </a:stretch>
        </p:blipFill>
        <p:spPr bwMode="auto">
          <a:xfrm>
            <a:off x="-1588" y="1909763"/>
            <a:ext cx="8936038" cy="2166937"/>
          </a:xfrm>
          <a:prstGeom prst="rect">
            <a:avLst/>
          </a:prstGeom>
          <a:noFill/>
          <a:ln w="9525">
            <a:noFill/>
            <a:miter lim="800000"/>
            <a:headEnd/>
            <a:tailEnd/>
          </a:ln>
        </p:spPr>
      </p:pic>
      <p:sp>
        <p:nvSpPr>
          <p:cNvPr id="15362" name="Metin kutusu 1"/>
          <p:cNvSpPr txBox="1">
            <a:spLocks noChangeArrowheads="1"/>
          </p:cNvSpPr>
          <p:nvPr/>
        </p:nvSpPr>
        <p:spPr bwMode="auto">
          <a:xfrm>
            <a:off x="593725" y="2000250"/>
            <a:ext cx="8264525" cy="2123658"/>
          </a:xfrm>
          <a:prstGeom prst="rect">
            <a:avLst/>
          </a:prstGeom>
          <a:noFill/>
          <a:ln w="9525">
            <a:noFill/>
            <a:miter lim="800000"/>
            <a:headEnd/>
            <a:tailEnd/>
          </a:ln>
        </p:spPr>
        <p:txBody>
          <a:bodyPr>
            <a:spAutoFit/>
          </a:bodyPr>
          <a:lstStyle/>
          <a:p>
            <a:pPr marL="342900" indent="-342900">
              <a:buFont typeface="Wingdings" pitchFamily="2" charset="2"/>
              <a:buChar char="q"/>
            </a:pPr>
            <a:r>
              <a:rPr lang="tr-TR" sz="2200" b="1" dirty="0">
                <a:solidFill>
                  <a:schemeClr val="bg1"/>
                </a:solidFill>
                <a:latin typeface="Times New Roman" pitchFamily="18" charset="0"/>
                <a:cs typeface="Times New Roman" pitchFamily="18" charset="0"/>
              </a:rPr>
              <a:t>STRATEJİK YÖNETİM YAKLAŞIMI ÇERÇEVESİNDE STRATEJİK PLANLAMA VE PERFORMANS PROGRAMLARI YÖNÜNDEN İL DÜZEYİNDE GERÇEKLEŞTİRİLEN FAALİYETLERİN TEMEL POLİTİKA METİNLERİ VE PLAN-PROGRAMLAR ÇERCEVESİNDE DEĞELENDİRİLMESİ</a:t>
            </a:r>
          </a:p>
        </p:txBody>
      </p:sp>
      <p:sp>
        <p:nvSpPr>
          <p:cNvPr id="3" name="Metin kutusu 2"/>
          <p:cNvSpPr txBox="1"/>
          <p:nvPr/>
        </p:nvSpPr>
        <p:spPr>
          <a:xfrm>
            <a:off x="1845468" y="4271319"/>
            <a:ext cx="5761037" cy="830997"/>
          </a:xfrm>
          <a:prstGeom prst="rect">
            <a:avLst/>
          </a:prstGeom>
          <a:noFill/>
        </p:spPr>
        <p:txBody>
          <a:bodyPr>
            <a:spAutoFit/>
          </a:bodyPr>
          <a:lstStyle/>
          <a:p>
            <a:pPr algn="ctr">
              <a:defRPr/>
            </a:pPr>
            <a:r>
              <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rPr>
              <a:t>T.C. </a:t>
            </a:r>
          </a:p>
          <a:p>
            <a:pPr algn="ctr">
              <a:defRPr/>
            </a:pPr>
            <a:r>
              <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rPr>
              <a:t>AYDIN VALİLİĞİ </a:t>
            </a:r>
          </a:p>
        </p:txBody>
      </p:sp>
      <p:sp>
        <p:nvSpPr>
          <p:cNvPr id="15365" name="Metin kutusu 8"/>
          <p:cNvSpPr txBox="1">
            <a:spLocks noChangeArrowheads="1"/>
          </p:cNvSpPr>
          <p:nvPr/>
        </p:nvSpPr>
        <p:spPr bwMode="auto">
          <a:xfrm>
            <a:off x="2025737" y="5013176"/>
            <a:ext cx="5422726" cy="1200329"/>
          </a:xfrm>
          <a:prstGeom prst="rect">
            <a:avLst/>
          </a:prstGeom>
          <a:noFill/>
          <a:ln w="9525">
            <a:noFill/>
            <a:miter lim="800000"/>
            <a:headEnd/>
            <a:tailEnd/>
          </a:ln>
        </p:spPr>
        <p:txBody>
          <a:bodyPr wrap="square">
            <a:spAutoFit/>
          </a:bodyPr>
          <a:lstStyle/>
          <a:p>
            <a:pPr algn="ctr"/>
            <a:r>
              <a:rPr lang="tr-TR" b="1" dirty="0">
                <a:solidFill>
                  <a:srgbClr val="262626"/>
                </a:solidFill>
                <a:latin typeface="Times New Roman" pitchFamily="18" charset="0"/>
                <a:cs typeface="Times New Roman" pitchFamily="18" charset="0"/>
              </a:rPr>
              <a:t> YATIRIM İZLEME VE KOORDİNASYON BAŞKANLIĞI</a:t>
            </a:r>
          </a:p>
          <a:p>
            <a:pPr algn="ctr"/>
            <a:endParaRPr lang="tr-TR" b="1" dirty="0">
              <a:solidFill>
                <a:srgbClr val="262626"/>
              </a:solidFill>
              <a:latin typeface="Times New Roman" pitchFamily="18" charset="0"/>
              <a:cs typeface="Times New Roman" pitchFamily="18" charset="0"/>
            </a:endParaRPr>
          </a:p>
          <a:p>
            <a:pPr algn="ctr"/>
            <a:r>
              <a:rPr lang="tr-TR" b="1" dirty="0">
                <a:solidFill>
                  <a:srgbClr val="262626"/>
                </a:solidFill>
                <a:latin typeface="Times New Roman" pitchFamily="18" charset="0"/>
                <a:cs typeface="Times New Roman" pitchFamily="18" charset="0"/>
              </a:rPr>
              <a:t>STRATEJİ VE KOORDİNASYON MÜDÜRLÜĞÜ</a:t>
            </a:r>
            <a:endParaRPr lang="tr-TR" b="1" dirty="0">
              <a:solidFill>
                <a:srgbClr val="595959"/>
              </a:solidFill>
              <a:latin typeface="Times New Roman" pitchFamily="18" charset="0"/>
              <a:cs typeface="Times New Roman" pitchFamily="18" charset="0"/>
            </a:endParaRPr>
          </a:p>
        </p:txBody>
      </p:sp>
      <p:pic>
        <p:nvPicPr>
          <p:cNvPr id="15366" name="Picture 2"/>
          <p:cNvPicPr>
            <a:picLocks noChangeAspect="1" noChangeArrowheads="1"/>
          </p:cNvPicPr>
          <p:nvPr/>
        </p:nvPicPr>
        <p:blipFill>
          <a:blip r:embed="rId3"/>
          <a:srcRect l="4179"/>
          <a:stretch>
            <a:fillRect/>
          </a:stretch>
        </p:blipFill>
        <p:spPr bwMode="auto">
          <a:xfrm>
            <a:off x="-28575" y="0"/>
            <a:ext cx="8963025" cy="735013"/>
          </a:xfrm>
          <a:prstGeom prst="rect">
            <a:avLst/>
          </a:prstGeom>
          <a:noFill/>
          <a:ln w="9525">
            <a:noFill/>
            <a:miter lim="800000"/>
            <a:headEnd/>
            <a:tailEnd/>
          </a:ln>
        </p:spPr>
      </p:pic>
      <p:pic>
        <p:nvPicPr>
          <p:cNvPr id="15367"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15368" name="Picture 6"/>
          <p:cNvPicPr>
            <a:picLocks noChangeAspect="1" noChangeArrowheads="1"/>
          </p:cNvPicPr>
          <p:nvPr/>
        </p:nvPicPr>
        <p:blipFill>
          <a:blip r:embed="rId5"/>
          <a:srcRect/>
          <a:stretch>
            <a:fillRect/>
          </a:stretch>
        </p:blipFill>
        <p:spPr bwMode="auto">
          <a:xfrm>
            <a:off x="3505200" y="-7938"/>
            <a:ext cx="1885950" cy="1881188"/>
          </a:xfrm>
          <a:prstGeom prst="rect">
            <a:avLst/>
          </a:prstGeom>
          <a:noFill/>
          <a:ln w="9525">
            <a:noFill/>
            <a:miter lim="800000"/>
            <a:headEnd/>
            <a:tailEnd/>
          </a:ln>
        </p:spPr>
      </p:pic>
      <p:sp>
        <p:nvSpPr>
          <p:cNvPr id="5" name="Dikdörtgen 4"/>
          <p:cNvSpPr/>
          <p:nvPr/>
        </p:nvSpPr>
        <p:spPr>
          <a:xfrm>
            <a:off x="107950"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279400" y="9525"/>
            <a:ext cx="277813"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5371" name="11 Resim" descr="aydın valilik logo.png"/>
          <p:cNvPicPr>
            <a:picLocks noChangeAspect="1"/>
          </p:cNvPicPr>
          <p:nvPr/>
        </p:nvPicPr>
        <p:blipFill>
          <a:blip r:embed="rId6"/>
          <a:srcRect/>
          <a:stretch>
            <a:fillRect/>
          </a:stretch>
        </p:blipFill>
        <p:spPr bwMode="auto">
          <a:xfrm>
            <a:off x="3286125" y="0"/>
            <a:ext cx="2466975" cy="1847850"/>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B8BB3462-B7BE-482B-8916-27A406E09477}" type="slidenum">
              <a:rPr lang="tr-TR" smtClean="0"/>
              <a:pPr>
                <a:defRPr/>
              </a:pPr>
              <a:t>1</a:t>
            </a:fld>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6553200" y="6292850"/>
            <a:ext cx="2133600" cy="365125"/>
          </a:xfrm>
        </p:spPr>
        <p:txBody>
          <a:bodyPr/>
          <a:lstStyle/>
          <a:p>
            <a:pPr>
              <a:defRPr/>
            </a:pPr>
            <a:fld id="{2229EAA0-4944-43DF-870C-8F9C283F9414}" type="slidenum">
              <a:rPr lang="tr-TR" smtClean="0"/>
              <a:pPr>
                <a:defRPr/>
              </a:pPr>
              <a:t>10</a:t>
            </a:fld>
            <a:endParaRPr lang="tr-TR" dirty="0"/>
          </a:p>
        </p:txBody>
      </p:sp>
      <p:pic>
        <p:nvPicPr>
          <p:cNvPr id="26626"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12" name="İçerik Yer Tutucusu 1"/>
          <p:cNvSpPr txBox="1">
            <a:spLocks/>
          </p:cNvSpPr>
          <p:nvPr/>
        </p:nvSpPr>
        <p:spPr bwMode="auto">
          <a:xfrm>
            <a:off x="776288" y="166688"/>
            <a:ext cx="6624637" cy="574675"/>
          </a:xfrm>
          <a:prstGeom prst="rect">
            <a:avLst/>
          </a:prstGeom>
          <a:noFill/>
          <a:ln w="9525">
            <a:noFill/>
            <a:miter lim="800000"/>
            <a:headEnd/>
            <a:tailEnd/>
          </a:ln>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RAPOR HAZIRLAMA SÜRECİ</a:t>
            </a:r>
          </a:p>
          <a:p>
            <a:pPr marL="0" indent="0" algn="just">
              <a:buFont typeface="Arial" charset="0"/>
              <a:buNone/>
              <a:defRPr/>
            </a:pPr>
            <a:endParaRPr lang="tr-TR" sz="2400" dirty="0">
              <a:solidFill>
                <a:schemeClr val="bg1"/>
              </a:solidFill>
            </a:endParaRPr>
          </a:p>
        </p:txBody>
      </p:sp>
      <p:pic>
        <p:nvPicPr>
          <p:cNvPr id="26628"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26629"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
        <p:nvSpPr>
          <p:cNvPr id="108546" name="Rectangle 2"/>
          <p:cNvSpPr>
            <a:spLocks noChangeArrowheads="1"/>
          </p:cNvSpPr>
          <p:nvPr/>
        </p:nvSpPr>
        <p:spPr bwMode="auto">
          <a:xfrm>
            <a:off x="71438" y="1543050"/>
            <a:ext cx="2616200" cy="14335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Times New Roman" pitchFamily="18" charset="0"/>
                <a:cs typeface="Times New Roman" pitchFamily="18" charset="0"/>
              </a:rPr>
              <a:t>ADIM 1 (YİKOB tarafından yapılacaktır.)</a:t>
            </a:r>
          </a:p>
          <a:p>
            <a:pPr algn="ctr">
              <a:spcAft>
                <a:spcPts val="1000"/>
              </a:spcAft>
              <a:defRPr/>
            </a:pPr>
            <a:r>
              <a:rPr lang="tr-TR" sz="1400" dirty="0">
                <a:latin typeface="Times New Roman" pitchFamily="18" charset="0"/>
                <a:cs typeface="Times New Roman" pitchFamily="18" charset="0"/>
              </a:rPr>
              <a:t>Kurum bazında değerlendirmeye tabi tutulacak birimlerin belirlenmesi </a:t>
            </a:r>
            <a:endParaRPr lang="tr-TR" dirty="0">
              <a:latin typeface="Times New Roman" pitchFamily="18" charset="0"/>
              <a:cs typeface="Times New Roman" pitchFamily="18" charset="0"/>
            </a:endParaRPr>
          </a:p>
        </p:txBody>
      </p:sp>
      <p:sp>
        <p:nvSpPr>
          <p:cNvPr id="108547" name="Rectangle 3"/>
          <p:cNvSpPr>
            <a:spLocks noChangeArrowheads="1"/>
          </p:cNvSpPr>
          <p:nvPr/>
        </p:nvSpPr>
        <p:spPr bwMode="auto">
          <a:xfrm>
            <a:off x="3013075" y="1543050"/>
            <a:ext cx="2773363" cy="18859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2 </a:t>
            </a:r>
            <a:r>
              <a:rPr lang="tr-TR" sz="1400" b="1" dirty="0">
                <a:solidFill>
                  <a:srgbClr val="FF0000"/>
                </a:solidFill>
                <a:latin typeface="Calibri" pitchFamily="34" charset="0"/>
                <a:cs typeface="Arial" pitchFamily="34" charset="0"/>
              </a:rPr>
              <a:t>(YİKOB ve Kurumlar tarafından yapılacaktır.)</a:t>
            </a:r>
          </a:p>
          <a:p>
            <a:pPr algn="ctr">
              <a:spcAft>
                <a:spcPts val="1000"/>
              </a:spcAft>
              <a:defRPr/>
            </a:pPr>
            <a:r>
              <a:rPr lang="tr-TR" sz="1400" dirty="0">
                <a:latin typeface="Calibri" pitchFamily="34" charset="0"/>
                <a:cs typeface="Arial" pitchFamily="34" charset="0"/>
              </a:rPr>
              <a:t>Bu kurumların bağlı olduğu bakanlık veya ilgili kurumun Stratejik Plan ve Performans Programlarının incelenmesi </a:t>
            </a:r>
            <a:endParaRPr lang="tr-TR" sz="1400" dirty="0">
              <a:latin typeface="Times New Roman" pitchFamily="18" charset="0"/>
              <a:cs typeface="Arial" pitchFamily="34" charset="0"/>
            </a:endParaRPr>
          </a:p>
          <a:p>
            <a:pPr>
              <a:defRPr/>
            </a:pPr>
            <a:endParaRPr lang="tr-TR" dirty="0">
              <a:latin typeface="Arial" pitchFamily="34" charset="0"/>
              <a:cs typeface="Arial" pitchFamily="34" charset="0"/>
            </a:endParaRPr>
          </a:p>
        </p:txBody>
      </p:sp>
      <p:sp>
        <p:nvSpPr>
          <p:cNvPr id="108549" name="Rectangle 5"/>
          <p:cNvSpPr>
            <a:spLocks noChangeArrowheads="1"/>
          </p:cNvSpPr>
          <p:nvPr/>
        </p:nvSpPr>
        <p:spPr bwMode="auto">
          <a:xfrm>
            <a:off x="6084888" y="1543050"/>
            <a:ext cx="2773362" cy="124301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3 (YİKOB tarafından yapılacaktır.)</a:t>
            </a:r>
          </a:p>
          <a:p>
            <a:pPr algn="ctr">
              <a:spcAft>
                <a:spcPts val="1000"/>
              </a:spcAft>
              <a:defRPr/>
            </a:pPr>
            <a:r>
              <a:rPr lang="tr-TR" sz="1400" dirty="0">
                <a:latin typeface="Calibri" pitchFamily="34" charset="0"/>
                <a:cs typeface="Arial" pitchFamily="34" charset="0"/>
              </a:rPr>
              <a:t>İncelenen her bir kurum için </a:t>
            </a:r>
          </a:p>
          <a:p>
            <a:pPr algn="ctr">
              <a:spcAft>
                <a:spcPts val="1000"/>
              </a:spcAft>
              <a:defRPr/>
            </a:pPr>
            <a:r>
              <a:rPr lang="tr-TR" sz="1400" dirty="0">
                <a:latin typeface="Calibri" pitchFamily="34" charset="0"/>
                <a:cs typeface="Arial" pitchFamily="34" charset="0"/>
              </a:rPr>
              <a:t>Formunun doldurulması</a:t>
            </a:r>
            <a:endParaRPr lang="tr-TR" sz="1400" dirty="0">
              <a:latin typeface="Times New Roman" pitchFamily="18" charset="0"/>
              <a:cs typeface="Arial" pitchFamily="34" charset="0"/>
            </a:endParaRPr>
          </a:p>
          <a:p>
            <a:pPr>
              <a:defRPr/>
            </a:pPr>
            <a:endParaRPr lang="tr-TR" dirty="0">
              <a:latin typeface="Arial" pitchFamily="34" charset="0"/>
              <a:cs typeface="Arial" pitchFamily="34" charset="0"/>
            </a:endParaRPr>
          </a:p>
        </p:txBody>
      </p:sp>
      <p:pic>
        <p:nvPicPr>
          <p:cNvPr id="26633" name="Resim 2"/>
          <p:cNvPicPr>
            <a:picLocks noChangeAspect="1" noChangeArrowheads="1"/>
          </p:cNvPicPr>
          <p:nvPr/>
        </p:nvPicPr>
        <p:blipFill>
          <a:blip r:embed="rId6"/>
          <a:srcRect/>
          <a:stretch>
            <a:fillRect/>
          </a:stretch>
        </p:blipFill>
        <p:spPr bwMode="auto">
          <a:xfrm>
            <a:off x="5932488" y="2724150"/>
            <a:ext cx="3211512" cy="1562100"/>
          </a:xfrm>
          <a:prstGeom prst="rect">
            <a:avLst/>
          </a:prstGeom>
          <a:noFill/>
          <a:ln w="9525">
            <a:noFill/>
            <a:miter lim="800000"/>
            <a:headEnd/>
            <a:tailEnd/>
          </a:ln>
        </p:spPr>
      </p:pic>
      <p:sp>
        <p:nvSpPr>
          <p:cNvPr id="26634" name="AutoShape 9"/>
          <p:cNvSpPr>
            <a:spLocks noChangeArrowheads="1"/>
          </p:cNvSpPr>
          <p:nvPr/>
        </p:nvSpPr>
        <p:spPr bwMode="auto">
          <a:xfrm>
            <a:off x="2643188" y="3714750"/>
            <a:ext cx="3357562" cy="3000375"/>
          </a:xfrm>
          <a:prstGeom prst="roundRect">
            <a:avLst>
              <a:gd name="adj" fmla="val 16667"/>
            </a:avLst>
          </a:prstGeom>
          <a:solidFill>
            <a:srgbClr val="FFFFFF"/>
          </a:solidFill>
          <a:ln w="12700" algn="ctr">
            <a:solidFill>
              <a:srgbClr val="C0504D"/>
            </a:solidFill>
            <a:prstDash val="dash"/>
            <a:round/>
            <a:headEnd/>
            <a:tailEnd/>
          </a:ln>
        </p:spPr>
        <p:txBody>
          <a:bodyPr/>
          <a:lstStyle/>
          <a:p>
            <a:pPr algn="ctr">
              <a:spcAft>
                <a:spcPts val="1000"/>
              </a:spcAft>
            </a:pPr>
            <a:r>
              <a:rPr lang="tr-TR" sz="1400" b="1" dirty="0">
                <a:latin typeface="Calibri" pitchFamily="34" charset="0"/>
              </a:rPr>
              <a:t>ADIM 5 </a:t>
            </a:r>
            <a:r>
              <a:rPr lang="tr-TR" sz="1400" b="1" dirty="0">
                <a:solidFill>
                  <a:srgbClr val="FF0000"/>
                </a:solidFill>
                <a:latin typeface="Calibri" pitchFamily="34" charset="0"/>
              </a:rPr>
              <a:t>(Kurumlar tarafından yapılacaktır.</a:t>
            </a:r>
          </a:p>
          <a:p>
            <a:pPr algn="just">
              <a:spcAft>
                <a:spcPts val="1000"/>
              </a:spcAft>
            </a:pPr>
            <a:r>
              <a:rPr lang="tr-TR" sz="1400" dirty="0">
                <a:latin typeface="Calibri" pitchFamily="34" charset="0"/>
              </a:rPr>
              <a:t>Adım 1’de belirlenen kurum/kuruluş tarafından yürütülen yatırım ve faaliyetlerin Ek 3’de YİKOB tarafından hazırlanan formda yer alan hedeflerle uyumunu analiz ederek, her bir faaliyet için değerlendirme raporu tablosu  dolduracaktır. Söz konusu tablolar ilgili kurum/kuruluşlarca </a:t>
            </a:r>
            <a:r>
              <a:rPr lang="tr-TR" sz="1400" dirty="0" err="1">
                <a:latin typeface="Calibri" pitchFamily="34" charset="0"/>
              </a:rPr>
              <a:t>YİKOB’a</a:t>
            </a:r>
            <a:r>
              <a:rPr lang="tr-TR" sz="1400" dirty="0">
                <a:latin typeface="Calibri" pitchFamily="34" charset="0"/>
              </a:rPr>
              <a:t> raporlanacaktır. </a:t>
            </a:r>
          </a:p>
          <a:p>
            <a:endParaRPr lang="tr-TR" dirty="0"/>
          </a:p>
        </p:txBody>
      </p:sp>
      <p:sp>
        <p:nvSpPr>
          <p:cNvPr id="108554" name="Rectangle 10"/>
          <p:cNvSpPr>
            <a:spLocks noChangeArrowheads="1"/>
          </p:cNvSpPr>
          <p:nvPr/>
        </p:nvSpPr>
        <p:spPr bwMode="auto">
          <a:xfrm>
            <a:off x="26988" y="4357688"/>
            <a:ext cx="2616200" cy="14287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cs typeface="Arial" pitchFamily="34" charset="0"/>
              </a:rPr>
              <a:t>ADIM 6</a:t>
            </a:r>
          </a:p>
          <a:p>
            <a:pPr algn="ctr">
              <a:spcAft>
                <a:spcPts val="1000"/>
              </a:spcAft>
              <a:defRPr/>
            </a:pPr>
            <a:r>
              <a:rPr lang="tr-TR" sz="1400" dirty="0">
                <a:latin typeface="Calibri" pitchFamily="34" charset="0"/>
                <a:cs typeface="Arial" pitchFamily="34" charset="0"/>
              </a:rPr>
              <a:t>Değerlendirme Raporu Formatına uygun olarak YİKOB tarafından Nihai Rapor hazırlanacaktır.  </a:t>
            </a:r>
          </a:p>
          <a:p>
            <a:pPr algn="ctr">
              <a:spcAft>
                <a:spcPts val="1000"/>
              </a:spcAft>
              <a:defRPr/>
            </a:pPr>
            <a:endParaRPr lang="tr-TR" dirty="0">
              <a:latin typeface="Arial" pitchFamily="34" charset="0"/>
              <a:cs typeface="Arial" pitchFamily="34" charset="0"/>
            </a:endParaRPr>
          </a:p>
        </p:txBody>
      </p:sp>
      <p:sp>
        <p:nvSpPr>
          <p:cNvPr id="17" name="Rectangle 10"/>
          <p:cNvSpPr>
            <a:spLocks noChangeArrowheads="1"/>
          </p:cNvSpPr>
          <p:nvPr/>
        </p:nvSpPr>
        <p:spPr bwMode="auto">
          <a:xfrm>
            <a:off x="6099175" y="4357688"/>
            <a:ext cx="2616200" cy="1500187"/>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lgn="ctr">
              <a:spcAft>
                <a:spcPts val="1000"/>
              </a:spcAft>
              <a:defRPr/>
            </a:pPr>
            <a:r>
              <a:rPr lang="tr-TR" sz="1400" b="1" dirty="0">
                <a:latin typeface="Calibri" pitchFamily="34" charset="0"/>
              </a:rPr>
              <a:t>ADIM 4 </a:t>
            </a:r>
            <a:r>
              <a:rPr lang="tr-TR" sz="1400" b="1" dirty="0">
                <a:solidFill>
                  <a:srgbClr val="FF0000"/>
                </a:solidFill>
                <a:latin typeface="Calibri" pitchFamily="34" charset="0"/>
              </a:rPr>
              <a:t>(Kuru</a:t>
            </a:r>
            <a:r>
              <a:rPr lang="tr-TR" sz="1400" b="1" dirty="0">
                <a:solidFill>
                  <a:srgbClr val="FF0000"/>
                </a:solidFill>
              </a:rPr>
              <a:t>m</a:t>
            </a:r>
            <a:r>
              <a:rPr lang="tr-TR" sz="1400" b="1" dirty="0">
                <a:solidFill>
                  <a:srgbClr val="FF0000"/>
                </a:solidFill>
                <a:latin typeface="Calibri" pitchFamily="34" charset="0"/>
              </a:rPr>
              <a:t>lar tarafından yapılacaktır.)</a:t>
            </a:r>
          </a:p>
          <a:p>
            <a:pPr>
              <a:spcAft>
                <a:spcPts val="1000"/>
              </a:spcAft>
              <a:defRPr/>
            </a:pPr>
            <a:r>
              <a:rPr lang="tr-TR" sz="1400" dirty="0">
                <a:latin typeface="Calibri" pitchFamily="34" charset="0"/>
              </a:rPr>
              <a:t>Belirlenen  kurumlara ilişkin</a:t>
            </a:r>
          </a:p>
          <a:p>
            <a:pPr>
              <a:spcAft>
                <a:spcPts val="1000"/>
              </a:spcAft>
              <a:buFontTx/>
              <a:buChar char="-"/>
              <a:defRPr/>
            </a:pPr>
            <a:r>
              <a:rPr lang="tr-TR" sz="1400" dirty="0">
                <a:latin typeface="Calibri" pitchFamily="34" charset="0"/>
              </a:rPr>
              <a:t> Yatırımların istenmesi </a:t>
            </a:r>
            <a:endParaRPr lang="tr-TR" sz="1400" dirty="0">
              <a:solidFill>
                <a:srgbClr val="FF0000"/>
              </a:solidFill>
              <a:latin typeface="Calibri" pitchFamily="34" charset="0"/>
            </a:endParaRPr>
          </a:p>
          <a:p>
            <a:pPr>
              <a:spcAft>
                <a:spcPts val="1000"/>
              </a:spcAft>
              <a:defRPr/>
            </a:pPr>
            <a:r>
              <a:rPr lang="tr-TR" sz="1400" dirty="0">
                <a:latin typeface="Calibri" pitchFamily="34" charset="0"/>
              </a:rPr>
              <a:t>- İş planlarının istenmesi</a:t>
            </a:r>
          </a:p>
          <a:p>
            <a:pPr>
              <a:spcAft>
                <a:spcPts val="1000"/>
              </a:spcAft>
              <a:defRPr/>
            </a:pPr>
            <a:endParaRPr lang="tr-TR" sz="1400" dirty="0">
              <a:latin typeface="Calibri" pitchFamily="34" charset="0"/>
            </a:endParaRPr>
          </a:p>
          <a:p>
            <a:pPr algn="ctr">
              <a:spcAft>
                <a:spcPts val="1000"/>
              </a:spcAft>
              <a:defRPr/>
            </a:pPr>
            <a:endParaRPr lang="tr-TR" dirty="0"/>
          </a:p>
        </p:txBody>
      </p:sp>
      <p:sp>
        <p:nvSpPr>
          <p:cNvPr id="18" name="17 Sağ Ok"/>
          <p:cNvSpPr/>
          <p:nvPr/>
        </p:nvSpPr>
        <p:spPr>
          <a:xfrm>
            <a:off x="2620963" y="2484438"/>
            <a:ext cx="450850"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18 Sağ Ok"/>
          <p:cNvSpPr/>
          <p:nvPr/>
        </p:nvSpPr>
        <p:spPr>
          <a:xfrm>
            <a:off x="5764213" y="2500313"/>
            <a:ext cx="450850"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20 Aşağı Ok"/>
          <p:cNvSpPr/>
          <p:nvPr/>
        </p:nvSpPr>
        <p:spPr>
          <a:xfrm>
            <a:off x="8572500" y="4022725"/>
            <a:ext cx="341313"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21 Sol Ok"/>
          <p:cNvSpPr/>
          <p:nvPr/>
        </p:nvSpPr>
        <p:spPr>
          <a:xfrm>
            <a:off x="6000750" y="5857875"/>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23 Sol Ok"/>
          <p:cNvSpPr/>
          <p:nvPr/>
        </p:nvSpPr>
        <p:spPr>
          <a:xfrm>
            <a:off x="1665288" y="580231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37890"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893" name="Rectangle 1"/>
          <p:cNvSpPr>
            <a:spLocks noChangeArrowheads="1"/>
          </p:cNvSpPr>
          <p:nvPr/>
        </p:nvSpPr>
        <p:spPr bwMode="auto">
          <a:xfrm>
            <a:off x="437031" y="1204778"/>
            <a:ext cx="8001000" cy="5570756"/>
          </a:xfrm>
          <a:prstGeom prst="rect">
            <a:avLst/>
          </a:prstGeom>
          <a:noFill/>
          <a:ln w="9525">
            <a:noFill/>
            <a:miter lim="800000"/>
            <a:headEnd/>
            <a:tailEnd/>
          </a:ln>
        </p:spPr>
        <p:txBody>
          <a:bodyPr anchor="ctr">
            <a:spAutoFit/>
          </a:bodyPr>
          <a:lstStyle/>
          <a:p>
            <a:pPr algn="ctr">
              <a:tabLst>
                <a:tab pos="-2400300" algn="l"/>
                <a:tab pos="180975" algn="l"/>
                <a:tab pos="5943600" algn="r"/>
              </a:tabLst>
            </a:pPr>
            <a:r>
              <a:rPr lang="tr-TR" sz="3600" b="1" dirty="0">
                <a:solidFill>
                  <a:srgbClr val="984806"/>
                </a:solidFill>
                <a:latin typeface="Times New Roman" pitchFamily="18" charset="0"/>
                <a:cs typeface="Times New Roman" pitchFamily="18" charset="0"/>
              </a:rPr>
              <a:t>Kurum Bilgileri</a:t>
            </a:r>
          </a:p>
          <a:p>
            <a:pPr algn="just">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tabLst>
                <a:tab pos="-2400300" algn="l"/>
                <a:tab pos="180975" algn="l"/>
                <a:tab pos="5943600" algn="r"/>
              </a:tabLst>
            </a:pPr>
            <a:r>
              <a:rPr lang="tr-TR" sz="2000" dirty="0">
                <a:latin typeface="Times New Roman" pitchFamily="18" charset="0"/>
                <a:cs typeface="Times New Roman" pitchFamily="18" charset="0"/>
              </a:rPr>
              <a:t>İlgili Rapor formatında yer alan “Kurumun Hizmet Alanına İlişkin Özellikli Bilgiler” kapsamında;</a:t>
            </a:r>
          </a:p>
          <a:p>
            <a:pPr algn="just" eaLnBrk="0" hangingPunct="0">
              <a:tabLst>
                <a:tab pos="-2400300" algn="l"/>
                <a:tab pos="180975" algn="l"/>
                <a:tab pos="5943600" algn="r"/>
              </a:tabLst>
            </a:pPr>
            <a:endParaRPr lang="tr-TR" sz="2000" dirty="0">
              <a:latin typeface="Times New Roman" pitchFamily="18" charset="0"/>
              <a:cs typeface="Times New Roman" pitchFamily="18" charset="0"/>
            </a:endParaRPr>
          </a:p>
          <a:p>
            <a:pPr marL="342900" indent="-342900" algn="just" eaLnBrk="0" hangingPunct="0">
              <a:buFont typeface="Arial" panose="020B0604020202020204" pitchFamily="34" charset="0"/>
              <a:buChar char="•"/>
              <a:tabLst>
                <a:tab pos="-2400300" algn="l"/>
                <a:tab pos="180975" algn="l"/>
                <a:tab pos="5943600" algn="r"/>
              </a:tabLst>
            </a:pPr>
            <a:r>
              <a:rPr lang="tr-TR" sz="2000" i="1" dirty="0">
                <a:latin typeface="Times New Roman" pitchFamily="18" charset="0"/>
                <a:cs typeface="Times New Roman" pitchFamily="18" charset="0"/>
              </a:rPr>
              <a:t>Hizmet Sorumluluk Alanı kapsamında kuruluş amacı ve dayanağı,</a:t>
            </a:r>
          </a:p>
          <a:p>
            <a:pPr marL="342900" indent="-342900" algn="just" eaLnBrk="0" hangingPunct="0">
              <a:buFont typeface="Arial" panose="020B0604020202020204" pitchFamily="34" charset="0"/>
              <a:buChar char="•"/>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   Kurumun hizmet alanına yönelik fiziki, teknik, insan kaynakları kapasitesi (bina, personel, araç-gereç </a:t>
            </a:r>
            <a:r>
              <a:rPr lang="tr-TR" sz="2000" i="1" dirty="0" err="1">
                <a:latin typeface="Times New Roman" pitchFamily="18" charset="0"/>
                <a:cs typeface="Times New Roman" pitchFamily="18" charset="0"/>
              </a:rPr>
              <a:t>vb</a:t>
            </a:r>
            <a:r>
              <a:rPr lang="tr-TR" sz="2000" i="1" dirty="0">
                <a:latin typeface="Times New Roman" pitchFamily="18" charset="0"/>
                <a:cs typeface="Times New Roman" pitchFamily="18" charset="0"/>
              </a:rPr>
              <a:t>)</a:t>
            </a:r>
          </a:p>
          <a:p>
            <a:pPr algn="just" eaLnBrk="0" hangingPunct="0">
              <a:buFontTx/>
              <a:buChar char="•"/>
              <a:tabLst>
                <a:tab pos="-2400300" algn="l"/>
                <a:tab pos="180975" algn="l"/>
                <a:tab pos="5943600" algn="r"/>
              </a:tabLst>
            </a:pPr>
            <a:endParaRPr lang="tr-TR" sz="2000"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  Hizmet sorumluluk alanına yönelik yürüttüğü faaliyetlere ilişkin istatistiki verilere (Örneğin; İl Milli Eğitim Müdürlüğü tarafından okul, öğretmen/öğrenci sayısı, sınıf sayıları ve sınıf başına düşen öğrenci sayısı, ulusal sınavlarda il başarı sırası ve benzeri istatistiki veriler) yer verilecektir.</a:t>
            </a:r>
          </a:p>
          <a:p>
            <a:pPr algn="just" eaLnBrk="0" hangingPunct="0">
              <a:buFontTx/>
              <a:buChar char="•"/>
              <a:tabLst>
                <a:tab pos="-2400300" algn="l"/>
                <a:tab pos="180975" algn="l"/>
                <a:tab pos="5943600" algn="r"/>
              </a:tabLst>
            </a:pPr>
            <a:endParaRPr lang="tr-TR" sz="2000" i="1" dirty="0">
              <a:latin typeface="Times New Roman" pitchFamily="18" charset="0"/>
              <a:cs typeface="Times New Roman" pitchFamily="18" charset="0"/>
            </a:endParaRPr>
          </a:p>
          <a:p>
            <a:pPr algn="just" eaLnBrk="0" hangingPunct="0">
              <a:buFontTx/>
              <a:buChar char="•"/>
              <a:tabLst>
                <a:tab pos="-2400300" algn="l"/>
                <a:tab pos="180975" algn="l"/>
                <a:tab pos="5943600" algn="r"/>
              </a:tabLst>
            </a:pPr>
            <a:r>
              <a:rPr lang="tr-TR" sz="2000" i="1" dirty="0">
                <a:latin typeface="Times New Roman" pitchFamily="18" charset="0"/>
                <a:cs typeface="Times New Roman" pitchFamily="18" charset="0"/>
              </a:rPr>
              <a:t>Bu bilgiler 2 sayfayı geçmeyecek şekilde tanzim edilecektir.</a:t>
            </a:r>
            <a:endParaRPr lang="tr-TR" sz="2000" dirty="0">
              <a:latin typeface="Times New Roman" pitchFamily="18" charset="0"/>
              <a:cs typeface="Times New Roman" pitchFamily="18" charset="0"/>
            </a:endParaRPr>
          </a:p>
        </p:txBody>
      </p:sp>
      <p:sp>
        <p:nvSpPr>
          <p:cNvPr id="9" name="8 Metin kutusu"/>
          <p:cNvSpPr txBox="1"/>
          <p:nvPr/>
        </p:nvSpPr>
        <p:spPr>
          <a:xfrm>
            <a:off x="1071563" y="357188"/>
            <a:ext cx="2659062" cy="461962"/>
          </a:xfrm>
          <a:prstGeom prst="rect">
            <a:avLst/>
          </a:prstGeom>
          <a:noFill/>
        </p:spPr>
        <p:txBody>
          <a:bodyPr wrap="none">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GENEL BİLGİLER</a:t>
            </a:r>
          </a:p>
        </p:txBody>
      </p:sp>
      <p:sp>
        <p:nvSpPr>
          <p:cNvPr id="3" name="Slayt Numarası Yer Tutucusu 2"/>
          <p:cNvSpPr>
            <a:spLocks noGrp="1"/>
          </p:cNvSpPr>
          <p:nvPr>
            <p:ph type="sldNum" sz="quarter" idx="12"/>
          </p:nvPr>
        </p:nvSpPr>
        <p:spPr/>
        <p:txBody>
          <a:bodyPr/>
          <a:lstStyle/>
          <a:p>
            <a:pPr>
              <a:defRPr/>
            </a:pPr>
            <a:fld id="{0DBEF4C2-3B69-47E2-8C29-21376173B2DC}" type="slidenum">
              <a:rPr lang="tr-TR" smtClean="0"/>
              <a:pPr>
                <a:defRPr/>
              </a:pPr>
              <a:t>11</a:t>
            </a:fld>
            <a:endParaRPr lang="tr-TR"/>
          </a:p>
        </p:txBody>
      </p:sp>
    </p:spTree>
    <p:extLst>
      <p:ext uri="{BB962C8B-B14F-4D97-AF65-F5344CB8AC3E}">
        <p14:creationId xmlns:p14="http://schemas.microsoft.com/office/powerpoint/2010/main" val="76661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12</a:t>
            </a:fld>
            <a:endParaRPr lang="tr-TR"/>
          </a:p>
        </p:txBody>
      </p:sp>
      <p:pic>
        <p:nvPicPr>
          <p:cNvPr id="4" name="Resim 3"/>
          <p:cNvPicPr>
            <a:picLocks noChangeAspect="1"/>
          </p:cNvPicPr>
          <p:nvPr/>
        </p:nvPicPr>
        <p:blipFill>
          <a:blip r:embed="rId2"/>
          <a:stretch>
            <a:fillRect/>
          </a:stretch>
        </p:blipFill>
        <p:spPr>
          <a:xfrm>
            <a:off x="467544" y="491381"/>
            <a:ext cx="8219256" cy="5961955"/>
          </a:xfrm>
          <a:prstGeom prst="rect">
            <a:avLst/>
          </a:prstGeom>
        </p:spPr>
      </p:pic>
    </p:spTree>
    <p:extLst>
      <p:ext uri="{BB962C8B-B14F-4D97-AF65-F5344CB8AC3E}">
        <p14:creationId xmlns:p14="http://schemas.microsoft.com/office/powerpoint/2010/main" val="185620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13</a:t>
            </a:fld>
            <a:endParaRPr lang="tr-TR" dirty="0"/>
          </a:p>
        </p:txBody>
      </p:sp>
      <p:graphicFrame>
        <p:nvGraphicFramePr>
          <p:cNvPr id="3" name="Diyagram 2"/>
          <p:cNvGraphicFramePr/>
          <p:nvPr>
            <p:extLst/>
          </p:nvPr>
        </p:nvGraphicFramePr>
        <p:xfrm>
          <a:off x="1331640" y="476368"/>
          <a:ext cx="662473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1043608" y="188640"/>
            <a:ext cx="4572000" cy="646331"/>
          </a:xfrm>
          <a:prstGeom prst="rect">
            <a:avLst/>
          </a:prstGeom>
        </p:spPr>
        <p:txBody>
          <a:bodyPr>
            <a:spAutoFit/>
          </a:bodyPr>
          <a:lstStyle/>
          <a:p>
            <a:pPr>
              <a:spcAft>
                <a:spcPts val="0"/>
              </a:spcAft>
            </a:pPr>
            <a:r>
              <a:rPr lang="tr-TR"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3-Teşkilat Şeması /Yapısı: </a:t>
            </a:r>
            <a:r>
              <a:rPr lang="tr-TR" sz="1400"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r>
              <a:rPr lang="tr-TR"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 Teşkilat Şeması: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nvPr>
        </p:nvGraphicFramePr>
        <p:xfrm>
          <a:off x="1115616" y="3546400"/>
          <a:ext cx="7499176" cy="2906935"/>
        </p:xfrm>
        <a:graphic>
          <a:graphicData uri="http://schemas.openxmlformats.org/drawingml/2006/table">
            <a:tbl>
              <a:tblPr firstRow="1" firstCol="1" bandRow="1">
                <a:tableStyleId>{5C22544A-7EE6-4342-B048-85BDC9FD1C3A}</a:tableStyleId>
              </a:tblPr>
              <a:tblGrid>
                <a:gridCol w="937487">
                  <a:extLst>
                    <a:ext uri="{9D8B030D-6E8A-4147-A177-3AD203B41FA5}">
                      <a16:colId xmlns:a16="http://schemas.microsoft.com/office/drawing/2014/main" val="20000"/>
                    </a:ext>
                  </a:extLst>
                </a:gridCol>
                <a:gridCol w="6561689">
                  <a:extLst>
                    <a:ext uri="{9D8B030D-6E8A-4147-A177-3AD203B41FA5}">
                      <a16:colId xmlns:a16="http://schemas.microsoft.com/office/drawing/2014/main" val="20001"/>
                    </a:ext>
                  </a:extLst>
                </a:gridCol>
              </a:tblGrid>
              <a:tr h="2236104">
                <a:tc>
                  <a:txBody>
                    <a:bodyPr/>
                    <a:lstStyle/>
                    <a:p>
                      <a:pPr>
                        <a:lnSpc>
                          <a:spcPct val="115000"/>
                        </a:lnSpc>
                        <a:spcAft>
                          <a:spcPts val="0"/>
                        </a:spcAft>
                      </a:pPr>
                      <a:r>
                        <a:rPr lang="tr-TR" sz="1200" dirty="0">
                          <a:effectLst/>
                        </a:rPr>
                        <a:t>a)Merkez</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dirty="0">
                          <a:effectLst/>
                        </a:rPr>
                        <a:t>Örneğin:</a:t>
                      </a:r>
                    </a:p>
                    <a:p>
                      <a:pPr>
                        <a:lnSpc>
                          <a:spcPct val="115000"/>
                        </a:lnSpc>
                        <a:spcAft>
                          <a:spcPts val="0"/>
                        </a:spcAft>
                      </a:pPr>
                      <a:r>
                        <a:rPr lang="tr-TR" sz="1200" dirty="0">
                          <a:effectLst/>
                        </a:rPr>
                        <a:t>Başkanlık aşağıda belirtilen teknik ve idari müdürlüklerden oluşmaktadır</a:t>
                      </a:r>
                    </a:p>
                    <a:p>
                      <a:pPr>
                        <a:lnSpc>
                          <a:spcPct val="115000"/>
                        </a:lnSpc>
                        <a:spcAft>
                          <a:spcPts val="0"/>
                        </a:spcAft>
                      </a:pPr>
                      <a:r>
                        <a:rPr lang="tr-TR" sz="1200" dirty="0">
                          <a:effectLst/>
                        </a:rPr>
                        <a:t>(1) Başkanlık teknik müdürlükleri;</a:t>
                      </a:r>
                    </a:p>
                    <a:p>
                      <a:pPr>
                        <a:lnSpc>
                          <a:spcPct val="115000"/>
                        </a:lnSpc>
                        <a:spcAft>
                          <a:spcPts val="0"/>
                        </a:spcAft>
                      </a:pPr>
                      <a:r>
                        <a:rPr lang="tr-TR" sz="1200" dirty="0">
                          <a:effectLst/>
                        </a:rPr>
                        <a:t>        a) Yatırım İzleme Müdürlüğü.</a:t>
                      </a:r>
                    </a:p>
                    <a:p>
                      <a:pPr>
                        <a:lnSpc>
                          <a:spcPct val="115000"/>
                        </a:lnSpc>
                        <a:spcAft>
                          <a:spcPts val="0"/>
                        </a:spcAft>
                      </a:pPr>
                      <a:r>
                        <a:rPr lang="tr-TR" sz="1200" dirty="0">
                          <a:effectLst/>
                        </a:rPr>
                        <a:t>        b) Rehberlik ve Denetim Müdürlüğü.</a:t>
                      </a:r>
                    </a:p>
                    <a:p>
                      <a:pPr>
                        <a:lnSpc>
                          <a:spcPct val="115000"/>
                        </a:lnSpc>
                        <a:spcAft>
                          <a:spcPts val="0"/>
                        </a:spcAft>
                      </a:pPr>
                      <a:r>
                        <a:rPr lang="tr-TR" sz="1200" dirty="0">
                          <a:effectLst/>
                        </a:rPr>
                        <a:t>        c) Strateji ve Koordinasyon Müdürlüğü.</a:t>
                      </a:r>
                    </a:p>
                    <a:p>
                      <a:pPr>
                        <a:lnSpc>
                          <a:spcPct val="115000"/>
                        </a:lnSpc>
                        <a:spcAft>
                          <a:spcPts val="0"/>
                        </a:spcAft>
                      </a:pPr>
                      <a:r>
                        <a:rPr lang="tr-TR" sz="1200" dirty="0">
                          <a:effectLst/>
                        </a:rPr>
                        <a:t>        ç) 112 Acil Çağrı Merkezi Müdürlüğü.</a:t>
                      </a:r>
                    </a:p>
                    <a:p>
                      <a:pPr>
                        <a:lnSpc>
                          <a:spcPct val="115000"/>
                        </a:lnSpc>
                        <a:spcAft>
                          <a:spcPts val="0"/>
                        </a:spcAft>
                      </a:pPr>
                      <a:r>
                        <a:rPr lang="tr-TR" sz="1200" dirty="0">
                          <a:effectLst/>
                        </a:rPr>
                        <a:t>(2) Başkanlık idari müdürlükleri;</a:t>
                      </a:r>
                    </a:p>
                    <a:p>
                      <a:pPr>
                        <a:lnSpc>
                          <a:spcPct val="115000"/>
                        </a:lnSpc>
                        <a:spcAft>
                          <a:spcPts val="0"/>
                        </a:spcAft>
                      </a:pPr>
                      <a:r>
                        <a:rPr lang="tr-TR" sz="1200" dirty="0">
                          <a:effectLst/>
                        </a:rPr>
                        <a:t>        a) İdari ve Mali İşler Müdürlüğü.</a:t>
                      </a:r>
                    </a:p>
                    <a:p>
                      <a:pPr>
                        <a:lnSpc>
                          <a:spcPct val="115000"/>
                        </a:lnSpc>
                        <a:spcAft>
                          <a:spcPts val="0"/>
                        </a:spcAft>
                      </a:pPr>
                      <a:r>
                        <a:rPr lang="tr-TR" sz="1200" dirty="0">
                          <a:effectLst/>
                        </a:rPr>
                        <a:t>        b) Doğal Kaynaklar, Ruhsat ve Kültür Varlıkları Müdürlüğü.</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70831">
                <a:tc>
                  <a:txBody>
                    <a:bodyPr/>
                    <a:lstStyle/>
                    <a:p>
                      <a:pPr>
                        <a:lnSpc>
                          <a:spcPct val="115000"/>
                        </a:lnSpc>
                        <a:spcAft>
                          <a:spcPts val="0"/>
                        </a:spcAft>
                      </a:pPr>
                      <a:r>
                        <a:rPr lang="tr-TR" sz="1200">
                          <a:effectLst/>
                        </a:rPr>
                        <a:t>b)İlçeler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tr-TR" sz="1200" dirty="0">
                          <a:effectLst/>
                        </a:rPr>
                        <a:t>İlçelerde herhangi bir birimimiz olmamakla birlikte, Kaymakamlık İlçe Yazı İşleri Müdürlükleri Kaymakamlık İhtiyaçlarını Karşılamak Üzere Gönderilen Ödeneklerin HYS üzerinden harcanması sağlamak üzere yetkilendirilmiş bulunmaktadır.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187624" y="3212976"/>
            <a:ext cx="66247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B- Teşkilat Yapısı:</a:t>
            </a:r>
            <a:endParaRPr kumimoji="0" 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796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14</a:t>
            </a:fld>
            <a:endParaRPr lang="tr-TR"/>
          </a:p>
        </p:txBody>
      </p:sp>
      <p:graphicFrame>
        <p:nvGraphicFramePr>
          <p:cNvPr id="9" name="Tablo 8"/>
          <p:cNvGraphicFramePr>
            <a:graphicFrameLocks noGrp="1"/>
          </p:cNvGraphicFramePr>
          <p:nvPr>
            <p:extLst>
              <p:ext uri="{D42A27DB-BD31-4B8C-83A1-F6EECF244321}">
                <p14:modId xmlns:p14="http://schemas.microsoft.com/office/powerpoint/2010/main" val="3310696151"/>
              </p:ext>
            </p:extLst>
          </p:nvPr>
        </p:nvGraphicFramePr>
        <p:xfrm>
          <a:off x="1043607" y="548680"/>
          <a:ext cx="7643193" cy="3000384"/>
        </p:xfrm>
        <a:graphic>
          <a:graphicData uri="http://schemas.openxmlformats.org/drawingml/2006/table">
            <a:tbl>
              <a:tblPr firstRow="1" firstCol="1" lastRow="1" lastCol="1" bandRow="1" bandCol="1">
                <a:tableStyleId>{5C22544A-7EE6-4342-B048-85BDC9FD1C3A}</a:tableStyleId>
              </a:tblPr>
              <a:tblGrid>
                <a:gridCol w="511756">
                  <a:extLst>
                    <a:ext uri="{9D8B030D-6E8A-4147-A177-3AD203B41FA5}">
                      <a16:colId xmlns:a16="http://schemas.microsoft.com/office/drawing/2014/main" val="20000"/>
                    </a:ext>
                  </a:extLst>
                </a:gridCol>
                <a:gridCol w="1345670">
                  <a:extLst>
                    <a:ext uri="{9D8B030D-6E8A-4147-A177-3AD203B41FA5}">
                      <a16:colId xmlns:a16="http://schemas.microsoft.com/office/drawing/2014/main" val="20001"/>
                    </a:ext>
                  </a:extLst>
                </a:gridCol>
                <a:gridCol w="2230452">
                  <a:extLst>
                    <a:ext uri="{9D8B030D-6E8A-4147-A177-3AD203B41FA5}">
                      <a16:colId xmlns:a16="http://schemas.microsoft.com/office/drawing/2014/main" val="20002"/>
                    </a:ext>
                  </a:extLst>
                </a:gridCol>
                <a:gridCol w="1263975">
                  <a:extLst>
                    <a:ext uri="{9D8B030D-6E8A-4147-A177-3AD203B41FA5}">
                      <a16:colId xmlns:a16="http://schemas.microsoft.com/office/drawing/2014/main" val="20003"/>
                    </a:ext>
                  </a:extLst>
                </a:gridCol>
                <a:gridCol w="984976">
                  <a:extLst>
                    <a:ext uri="{9D8B030D-6E8A-4147-A177-3AD203B41FA5}">
                      <a16:colId xmlns:a16="http://schemas.microsoft.com/office/drawing/2014/main" val="20004"/>
                    </a:ext>
                  </a:extLst>
                </a:gridCol>
                <a:gridCol w="1306364">
                  <a:extLst>
                    <a:ext uri="{9D8B030D-6E8A-4147-A177-3AD203B41FA5}">
                      <a16:colId xmlns:a16="http://schemas.microsoft.com/office/drawing/2014/main" val="20005"/>
                    </a:ext>
                  </a:extLst>
                </a:gridCol>
              </a:tblGrid>
              <a:tr h="792088">
                <a:tc>
                  <a:txBody>
                    <a:bodyPr/>
                    <a:lstStyle/>
                    <a:p>
                      <a:pPr algn="ctr">
                        <a:lnSpc>
                          <a:spcPct val="107000"/>
                        </a:lnSpc>
                        <a:spcAft>
                          <a:spcPts val="0"/>
                        </a:spcAft>
                      </a:pPr>
                      <a:r>
                        <a:rPr lang="tr-TR" sz="1200" dirty="0"/>
                        <a:t>Sıra No</a:t>
                      </a:r>
                    </a:p>
                  </a:txBody>
                  <a:tcPr marL="68580" marR="68580" marT="0" marB="0" anchor="ctr"/>
                </a:tc>
                <a:tc>
                  <a:txBody>
                    <a:bodyPr/>
                    <a:lstStyle/>
                    <a:p>
                      <a:pPr>
                        <a:lnSpc>
                          <a:spcPct val="107000"/>
                        </a:lnSpc>
                        <a:spcAft>
                          <a:spcPts val="0"/>
                        </a:spcAft>
                      </a:pPr>
                      <a:r>
                        <a:rPr lang="tr-TR" sz="1200" dirty="0"/>
                        <a:t>Kullanım Alanı/Türü</a:t>
                      </a:r>
                    </a:p>
                  </a:txBody>
                  <a:tcPr marL="68580" marR="68580" marT="0" marB="0" anchor="ctr"/>
                </a:tc>
                <a:tc>
                  <a:txBody>
                    <a:bodyPr/>
                    <a:lstStyle/>
                    <a:p>
                      <a:pPr>
                        <a:lnSpc>
                          <a:spcPct val="107000"/>
                        </a:lnSpc>
                        <a:spcAft>
                          <a:spcPts val="0"/>
                        </a:spcAft>
                      </a:pPr>
                      <a:r>
                        <a:rPr lang="tr-TR" sz="1200" dirty="0"/>
                        <a:t>Adres/Mevkii</a:t>
                      </a:r>
                    </a:p>
                  </a:txBody>
                  <a:tcPr marL="68580" marR="68580" marT="0" marB="0" anchor="ctr"/>
                </a:tc>
                <a:tc>
                  <a:txBody>
                    <a:bodyPr/>
                    <a:lstStyle/>
                    <a:p>
                      <a:pPr>
                        <a:lnSpc>
                          <a:spcPct val="107000"/>
                        </a:lnSpc>
                        <a:spcAft>
                          <a:spcPts val="0"/>
                        </a:spcAft>
                      </a:pPr>
                      <a:r>
                        <a:rPr lang="tr-TR" sz="1200"/>
                        <a:t>Mülkiyet Durumu (Mülk/Kira)</a:t>
                      </a:r>
                    </a:p>
                  </a:txBody>
                  <a:tcPr marL="68580" marR="68580" marT="0" marB="0" anchor="ctr"/>
                </a:tc>
                <a:tc>
                  <a:txBody>
                    <a:bodyPr/>
                    <a:lstStyle/>
                    <a:p>
                      <a:pPr>
                        <a:lnSpc>
                          <a:spcPct val="107000"/>
                        </a:lnSpc>
                        <a:spcAft>
                          <a:spcPts val="0"/>
                        </a:spcAft>
                      </a:pPr>
                      <a:r>
                        <a:rPr lang="tr-TR" sz="1200"/>
                        <a:t>Kapladığı Alan (m2)</a:t>
                      </a:r>
                    </a:p>
                  </a:txBody>
                  <a:tcPr marL="68580" marR="68580" marT="0" marB="0" anchor="ctr"/>
                </a:tc>
                <a:tc>
                  <a:txBody>
                    <a:bodyPr/>
                    <a:lstStyle/>
                    <a:p>
                      <a:pPr>
                        <a:lnSpc>
                          <a:spcPct val="107000"/>
                        </a:lnSpc>
                        <a:spcAft>
                          <a:spcPts val="0"/>
                        </a:spcAft>
                      </a:pPr>
                      <a:r>
                        <a:rPr lang="tr-TR" sz="1200"/>
                        <a:t>Kapasite Durumu (Yeterli/Yetersiz)</a:t>
                      </a:r>
                    </a:p>
                  </a:txBody>
                  <a:tcPr marL="68580" marR="68580" marT="0" marB="0"/>
                </a:tc>
                <a:extLst>
                  <a:ext uri="{0D108BD9-81ED-4DB2-BD59-A6C34878D82A}">
                    <a16:rowId xmlns:a16="http://schemas.microsoft.com/office/drawing/2014/main" val="10000"/>
                  </a:ext>
                </a:extLst>
              </a:tr>
              <a:tr h="576064">
                <a:tc>
                  <a:txBody>
                    <a:bodyPr/>
                    <a:lstStyle/>
                    <a:p>
                      <a:pPr algn="ctr">
                        <a:lnSpc>
                          <a:spcPct val="150000"/>
                        </a:lnSpc>
                        <a:spcAft>
                          <a:spcPts val="1000"/>
                        </a:spcAft>
                        <a:tabLst>
                          <a:tab pos="-2400300" algn="l"/>
                          <a:tab pos="180340" algn="l"/>
                          <a:tab pos="5943600" algn="r"/>
                        </a:tabLst>
                      </a:pPr>
                      <a:r>
                        <a:rPr lang="tr-TR" sz="1200"/>
                        <a:t>1</a:t>
                      </a:r>
                    </a:p>
                  </a:txBody>
                  <a:tcPr marL="68580" marR="68580" marT="0" marB="0"/>
                </a:tc>
                <a:tc>
                  <a:txBody>
                    <a:bodyPr/>
                    <a:lstStyle/>
                    <a:p>
                      <a:pPr>
                        <a:lnSpc>
                          <a:spcPct val="150000"/>
                        </a:lnSpc>
                        <a:spcAft>
                          <a:spcPts val="1000"/>
                        </a:spcAft>
                        <a:tabLst>
                          <a:tab pos="-2400300" algn="l"/>
                          <a:tab pos="180340" algn="l"/>
                          <a:tab pos="5943600" algn="r"/>
                        </a:tabLst>
                      </a:pPr>
                      <a:r>
                        <a:rPr lang="tr-TR" sz="1200" dirty="0"/>
                        <a:t>Hizmet Binası</a:t>
                      </a:r>
                    </a:p>
                  </a:txBody>
                  <a:tcPr marL="68580" marR="68580" marT="0" marB="0"/>
                </a:tc>
                <a:tc>
                  <a:txBody>
                    <a:bodyPr/>
                    <a:lstStyle/>
                    <a:p>
                      <a:pPr>
                        <a:lnSpc>
                          <a:spcPct val="107000"/>
                        </a:lnSpc>
                        <a:spcAft>
                          <a:spcPts val="0"/>
                        </a:spcAft>
                      </a:pPr>
                      <a:r>
                        <a:rPr lang="tr-TR" sz="1200" dirty="0"/>
                        <a:t>Efeler Mah. 2275. Sok. AYDIN</a:t>
                      </a:r>
                    </a:p>
                  </a:txBody>
                  <a:tcPr marL="68580" marR="68580" marT="0" marB="0"/>
                </a:tc>
                <a:tc>
                  <a:txBody>
                    <a:bodyPr/>
                    <a:lstStyle/>
                    <a:p>
                      <a:pPr>
                        <a:lnSpc>
                          <a:spcPct val="107000"/>
                        </a:lnSpc>
                        <a:spcAft>
                          <a:spcPts val="0"/>
                        </a:spcAft>
                      </a:pPr>
                      <a:r>
                        <a:rPr lang="tr-TR" sz="1200"/>
                        <a:t>Mülk</a:t>
                      </a:r>
                    </a:p>
                  </a:txBody>
                  <a:tcPr marL="68580" marR="68580" marT="0" marB="0"/>
                </a:tc>
                <a:tc>
                  <a:txBody>
                    <a:bodyPr/>
                    <a:lstStyle/>
                    <a:p>
                      <a:pPr>
                        <a:lnSpc>
                          <a:spcPct val="107000"/>
                        </a:lnSpc>
                        <a:spcAft>
                          <a:spcPts val="0"/>
                        </a:spcAft>
                      </a:pPr>
                      <a:r>
                        <a:rPr lang="tr-TR" sz="1200"/>
                        <a:t>1.000</a:t>
                      </a:r>
                    </a:p>
                  </a:txBody>
                  <a:tcPr marL="68580" marR="68580" marT="0" marB="0"/>
                </a:tc>
                <a:tc>
                  <a:txBody>
                    <a:bodyPr/>
                    <a:lstStyle/>
                    <a:p>
                      <a:pPr>
                        <a:lnSpc>
                          <a:spcPct val="107000"/>
                        </a:lnSpc>
                        <a:spcAft>
                          <a:spcPts val="0"/>
                        </a:spcAft>
                      </a:pPr>
                      <a:r>
                        <a:rPr lang="tr-TR" sz="1200"/>
                        <a:t>Yeterli</a:t>
                      </a:r>
                    </a:p>
                  </a:txBody>
                  <a:tcPr marL="68580" marR="68580" marT="0" marB="0"/>
                </a:tc>
                <a:extLst>
                  <a:ext uri="{0D108BD9-81ED-4DB2-BD59-A6C34878D82A}">
                    <a16:rowId xmlns:a16="http://schemas.microsoft.com/office/drawing/2014/main" val="10001"/>
                  </a:ext>
                </a:extLst>
              </a:tr>
              <a:tr h="576064">
                <a:tc>
                  <a:txBody>
                    <a:bodyPr/>
                    <a:lstStyle/>
                    <a:p>
                      <a:pPr algn="ctr">
                        <a:lnSpc>
                          <a:spcPct val="150000"/>
                        </a:lnSpc>
                        <a:spcAft>
                          <a:spcPts val="1000"/>
                        </a:spcAft>
                        <a:tabLst>
                          <a:tab pos="-2400300" algn="l"/>
                          <a:tab pos="180340" algn="l"/>
                          <a:tab pos="5943600" algn="r"/>
                        </a:tabLst>
                      </a:pPr>
                      <a:r>
                        <a:rPr lang="tr-TR" sz="1200"/>
                        <a:t>2</a:t>
                      </a:r>
                    </a:p>
                  </a:txBody>
                  <a:tcPr marL="68580" marR="68580" marT="0" marB="0"/>
                </a:tc>
                <a:tc>
                  <a:txBody>
                    <a:bodyPr/>
                    <a:lstStyle/>
                    <a:p>
                      <a:pPr>
                        <a:lnSpc>
                          <a:spcPct val="150000"/>
                        </a:lnSpc>
                        <a:spcAft>
                          <a:spcPts val="1000"/>
                        </a:spcAft>
                        <a:tabLst>
                          <a:tab pos="-2400300" algn="l"/>
                          <a:tab pos="180340" algn="l"/>
                          <a:tab pos="5943600" algn="r"/>
                        </a:tabLst>
                      </a:pPr>
                      <a:r>
                        <a:rPr lang="tr-TR" sz="1200"/>
                        <a:t>Ek Hizmet Binası</a:t>
                      </a:r>
                    </a:p>
                  </a:txBody>
                  <a:tcPr marL="68580" marR="68580" marT="0" marB="0"/>
                </a:tc>
                <a:tc>
                  <a:txBody>
                    <a:bodyPr/>
                    <a:lstStyle/>
                    <a:p>
                      <a:pPr>
                        <a:lnSpc>
                          <a:spcPct val="107000"/>
                        </a:lnSpc>
                        <a:spcAft>
                          <a:spcPts val="0"/>
                        </a:spcAft>
                      </a:pPr>
                      <a:r>
                        <a:rPr lang="tr-TR" sz="1200" dirty="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dirty="0"/>
                        <a:t> </a:t>
                      </a:r>
                    </a:p>
                  </a:txBody>
                  <a:tcPr marL="68580" marR="68580" marT="0" marB="0"/>
                </a:tc>
                <a:extLst>
                  <a:ext uri="{0D108BD9-81ED-4DB2-BD59-A6C34878D82A}">
                    <a16:rowId xmlns:a16="http://schemas.microsoft.com/office/drawing/2014/main" val="10002"/>
                  </a:ext>
                </a:extLst>
              </a:tr>
              <a:tr h="432048">
                <a:tc>
                  <a:txBody>
                    <a:bodyPr/>
                    <a:lstStyle/>
                    <a:p>
                      <a:pPr algn="ctr">
                        <a:lnSpc>
                          <a:spcPct val="150000"/>
                        </a:lnSpc>
                        <a:spcAft>
                          <a:spcPts val="1000"/>
                        </a:spcAft>
                        <a:tabLst>
                          <a:tab pos="-2400300" algn="l"/>
                          <a:tab pos="180340" algn="l"/>
                          <a:tab pos="5943600" algn="r"/>
                        </a:tabLst>
                      </a:pPr>
                      <a:r>
                        <a:rPr lang="tr-TR" sz="1200"/>
                        <a:t>3</a:t>
                      </a:r>
                    </a:p>
                  </a:txBody>
                  <a:tcPr marL="68580" marR="68580" marT="0" marB="0"/>
                </a:tc>
                <a:tc>
                  <a:txBody>
                    <a:bodyPr/>
                    <a:lstStyle/>
                    <a:p>
                      <a:pPr>
                        <a:lnSpc>
                          <a:spcPct val="150000"/>
                        </a:lnSpc>
                        <a:spcAft>
                          <a:spcPts val="1000"/>
                        </a:spcAft>
                        <a:tabLst>
                          <a:tab pos="-2400300" algn="l"/>
                          <a:tab pos="180340" algn="l"/>
                          <a:tab pos="5943600" algn="r"/>
                        </a:tabLst>
                      </a:pPr>
                      <a:r>
                        <a:rPr lang="tr-TR" sz="1200"/>
                        <a:t>Personel Lojmanı</a:t>
                      </a:r>
                    </a:p>
                  </a:txBody>
                  <a:tcPr marL="68580" marR="68580" marT="0" marB="0"/>
                </a:tc>
                <a:tc>
                  <a:txBody>
                    <a:bodyPr/>
                    <a:lstStyle/>
                    <a:p>
                      <a:pPr>
                        <a:lnSpc>
                          <a:spcPct val="107000"/>
                        </a:lnSpc>
                        <a:spcAft>
                          <a:spcPts val="0"/>
                        </a:spcAft>
                      </a:pPr>
                      <a:r>
                        <a:rPr lang="tr-TR" sz="1200" dirty="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extLst>
                  <a:ext uri="{0D108BD9-81ED-4DB2-BD59-A6C34878D82A}">
                    <a16:rowId xmlns:a16="http://schemas.microsoft.com/office/drawing/2014/main" val="10003"/>
                  </a:ext>
                </a:extLst>
              </a:tr>
              <a:tr h="349382">
                <a:tc>
                  <a:txBody>
                    <a:bodyPr/>
                    <a:lstStyle/>
                    <a:p>
                      <a:pPr algn="ctr">
                        <a:lnSpc>
                          <a:spcPct val="150000"/>
                        </a:lnSpc>
                        <a:spcAft>
                          <a:spcPts val="1000"/>
                        </a:spcAft>
                        <a:tabLst>
                          <a:tab pos="-2400300" algn="l"/>
                          <a:tab pos="180340" algn="l"/>
                          <a:tab pos="5943600" algn="r"/>
                        </a:tabLst>
                      </a:pPr>
                      <a:r>
                        <a:rPr lang="tr-TR" sz="1200"/>
                        <a:t>4</a:t>
                      </a:r>
                    </a:p>
                  </a:txBody>
                  <a:tcPr marL="68580" marR="68580" marT="0" marB="0"/>
                </a:tc>
                <a:tc>
                  <a:txBody>
                    <a:bodyPr/>
                    <a:lstStyle/>
                    <a:p>
                      <a:pPr>
                        <a:lnSpc>
                          <a:spcPct val="150000"/>
                        </a:lnSpc>
                        <a:spcAft>
                          <a:spcPts val="1000"/>
                        </a:spcAft>
                        <a:tabLst>
                          <a:tab pos="-2400300" algn="l"/>
                          <a:tab pos="180340" algn="l"/>
                          <a:tab pos="5943600" algn="r"/>
                        </a:tabLst>
                      </a:pPr>
                      <a:r>
                        <a:rPr lang="tr-TR" sz="1200"/>
                        <a:t>Misafirhane</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tc>
                  <a:txBody>
                    <a:bodyPr/>
                    <a:lstStyle/>
                    <a:p>
                      <a:pPr>
                        <a:lnSpc>
                          <a:spcPct val="107000"/>
                        </a:lnSpc>
                        <a:spcAft>
                          <a:spcPts val="0"/>
                        </a:spcAft>
                      </a:pPr>
                      <a:r>
                        <a:rPr lang="tr-TR" sz="1200"/>
                        <a:t> </a:t>
                      </a:r>
                    </a:p>
                  </a:txBody>
                  <a:tcPr marL="68580" marR="68580" marT="0" marB="0"/>
                </a:tc>
                <a:extLst>
                  <a:ext uri="{0D108BD9-81ED-4DB2-BD59-A6C34878D82A}">
                    <a16:rowId xmlns:a16="http://schemas.microsoft.com/office/drawing/2014/main" val="10004"/>
                  </a:ext>
                </a:extLst>
              </a:tr>
              <a:tr h="274738">
                <a:tc>
                  <a:txBody>
                    <a:bodyPr/>
                    <a:lstStyle/>
                    <a:p>
                      <a:r>
                        <a:rPr lang="tr-TR" sz="1200" dirty="0"/>
                        <a:t>    5</a:t>
                      </a:r>
                    </a:p>
                  </a:txBody>
                  <a:tcPr marL="68580" marR="68580" marT="0" marB="0"/>
                </a:tc>
                <a:tc>
                  <a:txBody>
                    <a:bodyPr/>
                    <a:lstStyle/>
                    <a:p>
                      <a:endParaRPr lang="tr-TR" sz="1200"/>
                    </a:p>
                  </a:txBody>
                  <a:tcPr marL="68580" marR="68580" marT="0" marB="0"/>
                </a:tc>
                <a:tc>
                  <a:txBody>
                    <a:bodyPr/>
                    <a:lstStyle/>
                    <a:p>
                      <a:endParaRPr lang="tr-TR" sz="1200"/>
                    </a:p>
                  </a:txBody>
                  <a:tcPr marL="68580" marR="68580" marT="0" marB="0"/>
                </a:tc>
                <a:tc>
                  <a:txBody>
                    <a:bodyPr/>
                    <a:lstStyle/>
                    <a:p>
                      <a:endParaRPr lang="tr-TR" sz="1200"/>
                    </a:p>
                  </a:txBody>
                  <a:tcPr marL="68580" marR="68580" marT="0" marB="0"/>
                </a:tc>
                <a:tc>
                  <a:txBody>
                    <a:bodyPr/>
                    <a:lstStyle/>
                    <a:p>
                      <a:endParaRPr lang="tr-TR" sz="1200" dirty="0"/>
                    </a:p>
                  </a:txBody>
                  <a:tcPr marL="68580" marR="68580" marT="0" marB="0"/>
                </a:tc>
                <a:tc>
                  <a:txBody>
                    <a:bodyPr/>
                    <a:lstStyle/>
                    <a:p>
                      <a:pPr>
                        <a:lnSpc>
                          <a:spcPct val="107000"/>
                        </a:lnSpc>
                        <a:spcAft>
                          <a:spcPts val="0"/>
                        </a:spcAft>
                      </a:pPr>
                      <a:r>
                        <a:rPr lang="tr-TR" sz="1200" dirty="0"/>
                        <a:t> </a:t>
                      </a:r>
                    </a:p>
                  </a:txBody>
                  <a:tcPr marL="68580" marR="68580" marT="0" marB="0"/>
                </a:tc>
                <a:extLst>
                  <a:ext uri="{0D108BD9-81ED-4DB2-BD59-A6C34878D82A}">
                    <a16:rowId xmlns:a16="http://schemas.microsoft.com/office/drawing/2014/main" val="10005"/>
                  </a:ext>
                </a:extLst>
              </a:tr>
            </a:tbl>
          </a:graphicData>
        </a:graphic>
      </p:graphicFrame>
      <p:sp>
        <p:nvSpPr>
          <p:cNvPr id="10" name="Rectangle 2"/>
          <p:cNvSpPr>
            <a:spLocks noChangeArrowheads="1"/>
          </p:cNvSpPr>
          <p:nvPr/>
        </p:nvSpPr>
        <p:spPr bwMode="auto">
          <a:xfrm>
            <a:off x="971600" y="116632"/>
            <a:ext cx="23903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4-Fiziksel Kaynaklar: </a:t>
            </a:r>
            <a:endParaRPr kumimoji="0" lang="tr-TR" sz="24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3777287276"/>
              </p:ext>
            </p:extLst>
          </p:nvPr>
        </p:nvGraphicFramePr>
        <p:xfrm>
          <a:off x="971600" y="4653136"/>
          <a:ext cx="7715200" cy="1258126"/>
        </p:xfrm>
        <a:graphic>
          <a:graphicData uri="http://schemas.openxmlformats.org/drawingml/2006/table">
            <a:tbl>
              <a:tblPr firstRow="1" firstCol="1" lastRow="1" lastCol="1" bandRow="1" bandCol="1">
                <a:tableStyleId>{5C22544A-7EE6-4342-B048-85BDC9FD1C3A}</a:tableStyleId>
              </a:tblPr>
              <a:tblGrid>
                <a:gridCol w="472963">
                  <a:extLst>
                    <a:ext uri="{9D8B030D-6E8A-4147-A177-3AD203B41FA5}">
                      <a16:colId xmlns:a16="http://schemas.microsoft.com/office/drawing/2014/main" val="20000"/>
                    </a:ext>
                  </a:extLst>
                </a:gridCol>
                <a:gridCol w="5588424">
                  <a:extLst>
                    <a:ext uri="{9D8B030D-6E8A-4147-A177-3AD203B41FA5}">
                      <a16:colId xmlns:a16="http://schemas.microsoft.com/office/drawing/2014/main" val="20001"/>
                    </a:ext>
                  </a:extLst>
                </a:gridCol>
                <a:gridCol w="1653813">
                  <a:extLst>
                    <a:ext uri="{9D8B030D-6E8A-4147-A177-3AD203B41FA5}">
                      <a16:colId xmlns:a16="http://schemas.microsoft.com/office/drawing/2014/main" val="20002"/>
                    </a:ext>
                  </a:extLst>
                </a:gridCol>
              </a:tblGrid>
              <a:tr h="428558">
                <a:tc>
                  <a:txBody>
                    <a:bodyPr/>
                    <a:lstStyle/>
                    <a:p>
                      <a:pPr>
                        <a:lnSpc>
                          <a:spcPct val="107000"/>
                        </a:lnSpc>
                        <a:spcAft>
                          <a:spcPts val="0"/>
                        </a:spcAft>
                      </a:pPr>
                      <a:r>
                        <a:rPr lang="tr-TR" sz="1600" dirty="0"/>
                        <a:t>Sıra No</a:t>
                      </a:r>
                    </a:p>
                  </a:txBody>
                  <a:tcPr marL="68580" marR="68580" marT="0" marB="0" anchor="ctr"/>
                </a:tc>
                <a:tc>
                  <a:txBody>
                    <a:bodyPr/>
                    <a:lstStyle/>
                    <a:p>
                      <a:pPr algn="ctr">
                        <a:lnSpc>
                          <a:spcPct val="115000"/>
                        </a:lnSpc>
                        <a:spcAft>
                          <a:spcPts val="1000"/>
                        </a:spcAft>
                      </a:pPr>
                      <a:r>
                        <a:rPr lang="tr-TR" sz="1600" dirty="0"/>
                        <a:t>Araç/Makine Cinsi</a:t>
                      </a:r>
                    </a:p>
                  </a:txBody>
                  <a:tcPr marL="68580" marR="68580" marT="0" marB="0" anchor="ctr"/>
                </a:tc>
                <a:tc>
                  <a:txBody>
                    <a:bodyPr/>
                    <a:lstStyle/>
                    <a:p>
                      <a:pPr algn="ctr">
                        <a:lnSpc>
                          <a:spcPct val="115000"/>
                        </a:lnSpc>
                        <a:spcAft>
                          <a:spcPts val="1000"/>
                        </a:spcAft>
                      </a:pPr>
                      <a:r>
                        <a:rPr lang="tr-TR" sz="1600"/>
                        <a:t>Adet</a:t>
                      </a:r>
                    </a:p>
                  </a:txBody>
                  <a:tcPr marL="68580" marR="68580" marT="0" marB="0" anchor="ctr"/>
                </a:tc>
                <a:extLst>
                  <a:ext uri="{0D108BD9-81ED-4DB2-BD59-A6C34878D82A}">
                    <a16:rowId xmlns:a16="http://schemas.microsoft.com/office/drawing/2014/main" val="10000"/>
                  </a:ext>
                </a:extLst>
              </a:tr>
              <a:tr h="214280">
                <a:tc>
                  <a:txBody>
                    <a:bodyPr/>
                    <a:lstStyle/>
                    <a:p>
                      <a:pPr>
                        <a:lnSpc>
                          <a:spcPct val="107000"/>
                        </a:lnSpc>
                        <a:spcAft>
                          <a:spcPts val="0"/>
                        </a:spcAft>
                      </a:pPr>
                      <a:r>
                        <a:rPr lang="tr-TR" sz="1600"/>
                        <a:t>1</a:t>
                      </a:r>
                    </a:p>
                  </a:txBody>
                  <a:tcPr marL="68580" marR="68580" marT="0" marB="0"/>
                </a:tc>
                <a:tc>
                  <a:txBody>
                    <a:bodyPr/>
                    <a:lstStyle/>
                    <a:p>
                      <a:pPr>
                        <a:lnSpc>
                          <a:spcPct val="107000"/>
                        </a:lnSpc>
                        <a:spcAft>
                          <a:spcPts val="0"/>
                        </a:spcAft>
                      </a:pPr>
                      <a:r>
                        <a:rPr lang="tr-TR" sz="1600" dirty="0"/>
                        <a:t> Binek Araç</a:t>
                      </a:r>
                    </a:p>
                  </a:txBody>
                  <a:tcPr marL="68580" marR="68580" marT="0" marB="0"/>
                </a:tc>
                <a:tc>
                  <a:txBody>
                    <a:bodyPr/>
                    <a:lstStyle/>
                    <a:p>
                      <a:pPr algn="ctr">
                        <a:lnSpc>
                          <a:spcPct val="107000"/>
                        </a:lnSpc>
                        <a:spcAft>
                          <a:spcPts val="0"/>
                        </a:spcAft>
                      </a:pPr>
                      <a:r>
                        <a:rPr lang="tr-TR" sz="1600" dirty="0"/>
                        <a:t>10</a:t>
                      </a:r>
                    </a:p>
                  </a:txBody>
                  <a:tcPr marL="68580" marR="68580" marT="0" marB="0"/>
                </a:tc>
                <a:extLst>
                  <a:ext uri="{0D108BD9-81ED-4DB2-BD59-A6C34878D82A}">
                    <a16:rowId xmlns:a16="http://schemas.microsoft.com/office/drawing/2014/main" val="10001"/>
                  </a:ext>
                </a:extLst>
              </a:tr>
              <a:tr h="223002">
                <a:tc>
                  <a:txBody>
                    <a:bodyPr/>
                    <a:lstStyle/>
                    <a:p>
                      <a:pPr>
                        <a:lnSpc>
                          <a:spcPct val="107000"/>
                        </a:lnSpc>
                        <a:spcAft>
                          <a:spcPts val="0"/>
                        </a:spcAft>
                      </a:pPr>
                      <a:r>
                        <a:rPr lang="tr-TR" sz="1600"/>
                        <a:t>2</a:t>
                      </a:r>
                    </a:p>
                  </a:txBody>
                  <a:tcPr marL="68580" marR="68580" marT="0" marB="0"/>
                </a:tc>
                <a:tc>
                  <a:txBody>
                    <a:bodyPr/>
                    <a:lstStyle/>
                    <a:p>
                      <a:pPr>
                        <a:lnSpc>
                          <a:spcPct val="107000"/>
                        </a:lnSpc>
                        <a:spcAft>
                          <a:spcPts val="0"/>
                        </a:spcAft>
                      </a:pPr>
                      <a:r>
                        <a:rPr lang="tr-TR" sz="1600" dirty="0"/>
                        <a:t> İş Makinası</a:t>
                      </a:r>
                    </a:p>
                  </a:txBody>
                  <a:tcPr marL="68580" marR="68580" marT="0" marB="0"/>
                </a:tc>
                <a:tc>
                  <a:txBody>
                    <a:bodyPr/>
                    <a:lstStyle/>
                    <a:p>
                      <a:pPr algn="ctr">
                        <a:lnSpc>
                          <a:spcPct val="107000"/>
                        </a:lnSpc>
                        <a:spcAft>
                          <a:spcPts val="0"/>
                        </a:spcAft>
                      </a:pPr>
                      <a:r>
                        <a:rPr lang="tr-TR" sz="1600"/>
                        <a:t>5</a:t>
                      </a:r>
                    </a:p>
                  </a:txBody>
                  <a:tcPr marL="68580" marR="68580" marT="0" marB="0"/>
                </a:tc>
                <a:extLst>
                  <a:ext uri="{0D108BD9-81ED-4DB2-BD59-A6C34878D82A}">
                    <a16:rowId xmlns:a16="http://schemas.microsoft.com/office/drawing/2014/main" val="10002"/>
                  </a:ext>
                </a:extLst>
              </a:tr>
              <a:tr h="214280">
                <a:tc>
                  <a:txBody>
                    <a:bodyPr/>
                    <a:lstStyle/>
                    <a:p>
                      <a:pPr>
                        <a:lnSpc>
                          <a:spcPct val="107000"/>
                        </a:lnSpc>
                        <a:spcAft>
                          <a:spcPts val="0"/>
                        </a:spcAft>
                      </a:pPr>
                      <a:r>
                        <a:rPr lang="tr-TR" sz="1600"/>
                        <a:t>3</a:t>
                      </a:r>
                    </a:p>
                  </a:txBody>
                  <a:tcPr marL="68580" marR="68580" marT="0" marB="0"/>
                </a:tc>
                <a:tc>
                  <a:txBody>
                    <a:bodyPr/>
                    <a:lstStyle/>
                    <a:p>
                      <a:pPr>
                        <a:lnSpc>
                          <a:spcPct val="107000"/>
                        </a:lnSpc>
                        <a:spcAft>
                          <a:spcPts val="0"/>
                        </a:spcAft>
                      </a:pPr>
                      <a:r>
                        <a:rPr lang="tr-TR" sz="1600" dirty="0"/>
                        <a:t> Minibüs</a:t>
                      </a:r>
                    </a:p>
                  </a:txBody>
                  <a:tcPr marL="68580" marR="68580" marT="0" marB="0"/>
                </a:tc>
                <a:tc>
                  <a:txBody>
                    <a:bodyPr/>
                    <a:lstStyle/>
                    <a:p>
                      <a:pPr algn="ctr">
                        <a:lnSpc>
                          <a:spcPct val="107000"/>
                        </a:lnSpc>
                        <a:spcAft>
                          <a:spcPts val="0"/>
                        </a:spcAft>
                      </a:pPr>
                      <a:r>
                        <a:rPr lang="tr-TR" sz="1600" dirty="0"/>
                        <a:t>1</a:t>
                      </a:r>
                    </a:p>
                  </a:txBody>
                  <a:tcPr marL="68580" marR="68580" marT="0" marB="0"/>
                </a:tc>
                <a:extLst>
                  <a:ext uri="{0D108BD9-81ED-4DB2-BD59-A6C34878D82A}">
                    <a16:rowId xmlns:a16="http://schemas.microsoft.com/office/drawing/2014/main" val="10003"/>
                  </a:ext>
                </a:extLst>
              </a:tr>
            </a:tbl>
          </a:graphicData>
        </a:graphic>
      </p:graphicFrame>
      <p:sp>
        <p:nvSpPr>
          <p:cNvPr id="12" name="Rectangle 3"/>
          <p:cNvSpPr>
            <a:spLocks noChangeArrowheads="1"/>
          </p:cNvSpPr>
          <p:nvPr/>
        </p:nvSpPr>
        <p:spPr bwMode="auto">
          <a:xfrm>
            <a:off x="971600" y="4174922"/>
            <a:ext cx="4047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5-Araç ve İş Makinesi Park Listesi:</a:t>
            </a:r>
            <a:endParaRPr kumimoji="0" 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581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15</a:t>
            </a:fld>
            <a:endParaRPr lang="tr-TR"/>
          </a:p>
        </p:txBody>
      </p:sp>
      <p:sp>
        <p:nvSpPr>
          <p:cNvPr id="7" name="Rectangle 2"/>
          <p:cNvSpPr>
            <a:spLocks noChangeArrowheads="1"/>
          </p:cNvSpPr>
          <p:nvPr/>
        </p:nvSpPr>
        <p:spPr bwMode="auto">
          <a:xfrm>
            <a:off x="899592" y="263933"/>
            <a:ext cx="69847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6-İnsan Kaynakları:</a:t>
            </a:r>
            <a:endParaRPr kumimoji="0" lang="tr-T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00300" algn="l"/>
                <a:tab pos="180975" algn="l"/>
                <a:tab pos="5943600" algn="r"/>
              </a:tabLst>
            </a:pPr>
            <a:r>
              <a:rPr kumimoji="0" lang="tr-TR"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A-Hizmet Sınıfına Göre Personel Durumu:</a:t>
            </a:r>
            <a:endParaRPr kumimoji="0" lang="tr-TR" sz="2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740876374"/>
              </p:ext>
            </p:extLst>
          </p:nvPr>
        </p:nvGraphicFramePr>
        <p:xfrm>
          <a:off x="971599" y="4149080"/>
          <a:ext cx="7272809" cy="2304255"/>
        </p:xfrm>
        <a:graphic>
          <a:graphicData uri="http://schemas.openxmlformats.org/drawingml/2006/table">
            <a:tbl>
              <a:tblPr firstRow="1" firstCol="1" lastRow="1" lastCol="1" bandRow="1" bandCol="1">
                <a:tableStyleId>{5C22544A-7EE6-4342-B048-85BDC9FD1C3A}</a:tableStyleId>
              </a:tblPr>
              <a:tblGrid>
                <a:gridCol w="2473187">
                  <a:extLst>
                    <a:ext uri="{9D8B030D-6E8A-4147-A177-3AD203B41FA5}">
                      <a16:colId xmlns:a16="http://schemas.microsoft.com/office/drawing/2014/main" val="20000"/>
                    </a:ext>
                  </a:extLst>
                </a:gridCol>
                <a:gridCol w="1599874">
                  <a:extLst>
                    <a:ext uri="{9D8B030D-6E8A-4147-A177-3AD203B41FA5}">
                      <a16:colId xmlns:a16="http://schemas.microsoft.com/office/drawing/2014/main" val="20003"/>
                    </a:ext>
                  </a:extLst>
                </a:gridCol>
                <a:gridCol w="1599874">
                  <a:extLst>
                    <a:ext uri="{9D8B030D-6E8A-4147-A177-3AD203B41FA5}">
                      <a16:colId xmlns:a16="http://schemas.microsoft.com/office/drawing/2014/main" val="20004"/>
                    </a:ext>
                  </a:extLst>
                </a:gridCol>
                <a:gridCol w="1599874">
                  <a:extLst>
                    <a:ext uri="{9D8B030D-6E8A-4147-A177-3AD203B41FA5}">
                      <a16:colId xmlns:a16="http://schemas.microsoft.com/office/drawing/2014/main" val="20005"/>
                    </a:ext>
                  </a:extLst>
                </a:gridCol>
              </a:tblGrid>
              <a:tr h="448315">
                <a:tc rowSpan="2">
                  <a:txBody>
                    <a:bodyPr/>
                    <a:lstStyle/>
                    <a:p>
                      <a:pPr algn="ctr">
                        <a:lnSpc>
                          <a:spcPct val="150000"/>
                        </a:lnSpc>
                        <a:spcAft>
                          <a:spcPts val="1000"/>
                        </a:spcAft>
                        <a:tabLst>
                          <a:tab pos="-2400300" algn="l"/>
                          <a:tab pos="180340" algn="l"/>
                          <a:tab pos="5943600" algn="r"/>
                        </a:tabLst>
                      </a:pPr>
                      <a:r>
                        <a:rPr lang="tr-TR" sz="1600" dirty="0"/>
                        <a:t>ÜNVAN</a:t>
                      </a:r>
                    </a:p>
                  </a:txBody>
                  <a:tcPr marL="68580" marR="68580" marT="0" marB="0" anchor="ctr"/>
                </a:tc>
                <a:tc gridSpan="3">
                  <a:txBody>
                    <a:bodyPr/>
                    <a:lstStyle/>
                    <a:p>
                      <a:pPr algn="ctr">
                        <a:lnSpc>
                          <a:spcPct val="150000"/>
                        </a:lnSpc>
                        <a:spcAft>
                          <a:spcPts val="1000"/>
                        </a:spcAft>
                        <a:tabLst>
                          <a:tab pos="-2400300" algn="l"/>
                          <a:tab pos="180340" algn="l"/>
                          <a:tab pos="5943600" algn="r"/>
                        </a:tabLst>
                      </a:pPr>
                      <a:r>
                        <a:rPr lang="tr-TR" sz="1600" dirty="0"/>
                        <a:t>MEVCUT DURUM</a:t>
                      </a: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96630">
                <a:tc vMerge="1">
                  <a:txBody>
                    <a:bodyPr/>
                    <a:lstStyle/>
                    <a:p>
                      <a:endParaRPr lang="tr-TR"/>
                    </a:p>
                  </a:txBody>
                  <a:tcPr/>
                </a:tc>
                <a:tc>
                  <a:txBody>
                    <a:bodyPr/>
                    <a:lstStyle/>
                    <a:p>
                      <a:pPr algn="ctr">
                        <a:lnSpc>
                          <a:spcPct val="150000"/>
                        </a:lnSpc>
                        <a:spcAft>
                          <a:spcPts val="1000"/>
                        </a:spcAft>
                        <a:tabLst>
                          <a:tab pos="-2400300" algn="l"/>
                          <a:tab pos="180340" algn="l"/>
                          <a:tab pos="5943600" algn="r"/>
                        </a:tabLst>
                      </a:pPr>
                      <a:r>
                        <a:rPr lang="tr-TR" sz="1600" dirty="0"/>
                        <a:t>İhdas Edilen</a:t>
                      </a: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t>Dolu</a:t>
                      </a: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t>Boş</a:t>
                      </a:r>
                    </a:p>
                  </a:txBody>
                  <a:tcPr marL="68580" marR="68580" marT="0" marB="0" anchor="ctr"/>
                </a:tc>
                <a:extLst>
                  <a:ext uri="{0D108BD9-81ED-4DB2-BD59-A6C34878D82A}">
                    <a16:rowId xmlns:a16="http://schemas.microsoft.com/office/drawing/2014/main" val="10001"/>
                  </a:ext>
                </a:extLst>
              </a:tr>
              <a:tr h="319770">
                <a:tc>
                  <a:txBody>
                    <a:bodyPr/>
                    <a:lstStyle/>
                    <a:p>
                      <a:pPr>
                        <a:lnSpc>
                          <a:spcPct val="107000"/>
                        </a:lnSpc>
                        <a:spcAft>
                          <a:spcPts val="0"/>
                        </a:spcAft>
                      </a:pPr>
                      <a:r>
                        <a:rPr lang="tr-TR" sz="1600" dirty="0"/>
                        <a:t>                  Şef</a:t>
                      </a:r>
                    </a:p>
                  </a:txBody>
                  <a:tcPr marL="68580" marR="68580" marT="0" marB="0" anchor="ctr"/>
                </a:tc>
                <a:tc>
                  <a:txBody>
                    <a:bodyPr/>
                    <a:lstStyle/>
                    <a:p>
                      <a:pPr algn="ctr">
                        <a:lnSpc>
                          <a:spcPct val="107000"/>
                        </a:lnSpc>
                        <a:spcAft>
                          <a:spcPts val="0"/>
                        </a:spcAft>
                      </a:pPr>
                      <a:r>
                        <a:rPr lang="tr-TR" sz="1600" dirty="0"/>
                        <a:t>0</a:t>
                      </a:r>
                    </a:p>
                  </a:txBody>
                  <a:tcPr marL="68580" marR="68580" marT="0" marB="0" anchor="ctr"/>
                </a:tc>
                <a:tc>
                  <a:txBody>
                    <a:bodyPr/>
                    <a:lstStyle/>
                    <a:p>
                      <a:pPr algn="ctr">
                        <a:lnSpc>
                          <a:spcPct val="107000"/>
                        </a:lnSpc>
                        <a:spcAft>
                          <a:spcPts val="0"/>
                        </a:spcAft>
                      </a:pPr>
                      <a:r>
                        <a:rPr lang="tr-TR" sz="1600" dirty="0"/>
                        <a:t>2</a:t>
                      </a:r>
                    </a:p>
                  </a:txBody>
                  <a:tcPr marL="68580" marR="68580" marT="0" marB="0" anchor="ctr"/>
                </a:tc>
                <a:tc>
                  <a:txBody>
                    <a:bodyPr/>
                    <a:lstStyle/>
                    <a:p>
                      <a:pPr algn="ctr">
                        <a:lnSpc>
                          <a:spcPct val="107000"/>
                        </a:lnSpc>
                        <a:spcAft>
                          <a:spcPts val="0"/>
                        </a:spcAft>
                      </a:pPr>
                      <a:r>
                        <a:rPr lang="tr-TR" sz="1600" dirty="0"/>
                        <a:t>1</a:t>
                      </a:r>
                    </a:p>
                  </a:txBody>
                  <a:tcPr marL="68580" marR="68580" marT="0" marB="0" anchor="ctr"/>
                </a:tc>
                <a:extLst>
                  <a:ext uri="{0D108BD9-81ED-4DB2-BD59-A6C34878D82A}">
                    <a16:rowId xmlns:a16="http://schemas.microsoft.com/office/drawing/2014/main" val="10002"/>
                  </a:ext>
                </a:extLst>
              </a:tr>
              <a:tr h="319770">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tc>
                  <a:txBody>
                    <a:bodyPr/>
                    <a:lstStyle/>
                    <a:p>
                      <a:pPr>
                        <a:lnSpc>
                          <a:spcPct val="107000"/>
                        </a:lnSpc>
                        <a:spcAft>
                          <a:spcPts val="0"/>
                        </a:spcAft>
                      </a:pPr>
                      <a:r>
                        <a:rPr lang="tr-TR" sz="1600"/>
                        <a:t> </a:t>
                      </a:r>
                    </a:p>
                  </a:txBody>
                  <a:tcPr marL="68580" marR="68580" marT="0" marB="0" anchor="ctr"/>
                </a:tc>
                <a:extLst>
                  <a:ext uri="{0D108BD9-81ED-4DB2-BD59-A6C34878D82A}">
                    <a16:rowId xmlns:a16="http://schemas.microsoft.com/office/drawing/2014/main" val="10003"/>
                  </a:ext>
                </a:extLst>
              </a:tr>
              <a:tr h="319770">
                <a:tc>
                  <a:txBody>
                    <a:bodyPr/>
                    <a:lstStyle/>
                    <a:p>
                      <a:pPr algn="ctr">
                        <a:lnSpc>
                          <a:spcPct val="107000"/>
                        </a:lnSpc>
                        <a:spcAft>
                          <a:spcPts val="0"/>
                        </a:spcAft>
                      </a:pPr>
                      <a:r>
                        <a:rPr lang="tr-TR" sz="1600"/>
                        <a:t>TOPLAM</a:t>
                      </a:r>
                    </a:p>
                  </a:txBody>
                  <a:tcPr marL="68580" marR="68580" marT="0" marB="0" anchor="ctr"/>
                </a:tc>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a:t> </a:t>
                      </a:r>
                    </a:p>
                  </a:txBody>
                  <a:tcPr marL="68580" marR="68580" marT="0" marB="0" anchor="ctr"/>
                </a:tc>
                <a:tc>
                  <a:txBody>
                    <a:bodyPr/>
                    <a:lstStyle/>
                    <a:p>
                      <a:pPr>
                        <a:lnSpc>
                          <a:spcPct val="107000"/>
                        </a:lnSpc>
                        <a:spcAft>
                          <a:spcPts val="0"/>
                        </a:spcAft>
                      </a:pPr>
                      <a:r>
                        <a:rPr lang="tr-TR" sz="1600" dirty="0"/>
                        <a:t> </a:t>
                      </a:r>
                    </a:p>
                  </a:txBody>
                  <a:tcPr marL="68580" marR="68580" marT="0" marB="0" anchor="ctr"/>
                </a:tc>
                <a:extLst>
                  <a:ext uri="{0D108BD9-81ED-4DB2-BD59-A6C34878D82A}">
                    <a16:rowId xmlns:a16="http://schemas.microsoft.com/office/drawing/2014/main" val="10004"/>
                  </a:ext>
                </a:extLst>
              </a:tr>
            </a:tbl>
          </a:graphicData>
        </a:graphic>
      </p:graphicFrame>
      <p:sp>
        <p:nvSpPr>
          <p:cNvPr id="9" name="Rectangle 3"/>
          <p:cNvSpPr>
            <a:spLocks noChangeArrowheads="1"/>
          </p:cNvSpPr>
          <p:nvPr/>
        </p:nvSpPr>
        <p:spPr bwMode="auto">
          <a:xfrm>
            <a:off x="971599" y="3696274"/>
            <a:ext cx="6408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400300" algn="l"/>
                <a:tab pos="180975" algn="l"/>
                <a:tab pos="5943600" algn="r"/>
              </a:tabLst>
              <a:defRPr>
                <a:solidFill>
                  <a:schemeClr val="tx1"/>
                </a:solidFill>
                <a:latin typeface="Arial" panose="020B0604020202020204" pitchFamily="34" charset="0"/>
              </a:defRPr>
            </a:lvl1pPr>
            <a:lvl2pPr eaLnBrk="0" hangingPunct="0">
              <a:tabLst>
                <a:tab pos="-2400300" algn="l"/>
                <a:tab pos="180975" algn="l"/>
                <a:tab pos="5943600" algn="r"/>
              </a:tabLst>
              <a:defRPr>
                <a:solidFill>
                  <a:schemeClr val="tx1"/>
                </a:solidFill>
                <a:latin typeface="Arial" panose="020B0604020202020204" pitchFamily="34" charset="0"/>
              </a:defRPr>
            </a:lvl2pPr>
            <a:lvl3pPr eaLnBrk="0" hangingPunct="0">
              <a:tabLst>
                <a:tab pos="-2400300" algn="l"/>
                <a:tab pos="180975" algn="l"/>
                <a:tab pos="5943600" algn="r"/>
              </a:tabLst>
              <a:defRPr>
                <a:solidFill>
                  <a:schemeClr val="tx1"/>
                </a:solidFill>
                <a:latin typeface="Arial" panose="020B0604020202020204" pitchFamily="34" charset="0"/>
              </a:defRPr>
            </a:lvl3pPr>
            <a:lvl4pPr eaLnBrk="0" hangingPunct="0">
              <a:tabLst>
                <a:tab pos="-2400300" algn="l"/>
                <a:tab pos="180975" algn="l"/>
                <a:tab pos="5943600" algn="r"/>
              </a:tabLst>
              <a:defRPr>
                <a:solidFill>
                  <a:schemeClr val="tx1"/>
                </a:solidFill>
                <a:latin typeface="Arial" panose="020B0604020202020204" pitchFamily="34" charset="0"/>
              </a:defRPr>
            </a:lvl4pPr>
            <a:lvl5pPr eaLnBrk="0" hangingPunct="0">
              <a:tabLst>
                <a:tab pos="-2400300" algn="l"/>
                <a:tab pos="1809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 pos="180975" algn="l"/>
                <a:tab pos="5943600" algn="r"/>
              </a:tabLst>
              <a:defRPr>
                <a:solidFill>
                  <a:schemeClr val="tx1"/>
                </a:solidFill>
                <a:latin typeface="Arial" panose="020B0604020202020204" pitchFamily="34" charset="0"/>
              </a:defRPr>
            </a:lvl9pPr>
          </a:lstStyle>
          <a:p>
            <a:r>
              <a:rPr lang="tr-TR" dirty="0"/>
              <a:t> </a:t>
            </a:r>
            <a:r>
              <a:rPr lang="tr-TR" b="1" dirty="0">
                <a:solidFill>
                  <a:srgbClr val="C00000"/>
                </a:solidFill>
              </a:rPr>
              <a:t>B-Norm Kadro Durumu:</a:t>
            </a:r>
            <a:endParaRPr lang="tr-TR" dirty="0">
              <a:solidFill>
                <a:srgbClr val="C0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980723010"/>
              </p:ext>
            </p:extLst>
          </p:nvPr>
        </p:nvGraphicFramePr>
        <p:xfrm>
          <a:off x="971599" y="1086074"/>
          <a:ext cx="7272809" cy="2342061"/>
        </p:xfrm>
        <a:graphic>
          <a:graphicData uri="http://schemas.openxmlformats.org/drawingml/2006/table">
            <a:tbl>
              <a:tblPr firstRow="1" firstCol="1" lastRow="1" lastCol="1" bandRow="1" bandCol="1">
                <a:tableStyleId>{5C22544A-7EE6-4342-B048-85BDC9FD1C3A}</a:tableStyleId>
              </a:tblPr>
              <a:tblGrid>
                <a:gridCol w="1632701">
                  <a:extLst>
                    <a:ext uri="{9D8B030D-6E8A-4147-A177-3AD203B41FA5}">
                      <a16:colId xmlns:a16="http://schemas.microsoft.com/office/drawing/2014/main" val="1292931279"/>
                    </a:ext>
                  </a:extLst>
                </a:gridCol>
                <a:gridCol w="1292944">
                  <a:extLst>
                    <a:ext uri="{9D8B030D-6E8A-4147-A177-3AD203B41FA5}">
                      <a16:colId xmlns:a16="http://schemas.microsoft.com/office/drawing/2014/main" val="488325021"/>
                    </a:ext>
                  </a:extLst>
                </a:gridCol>
                <a:gridCol w="1292944">
                  <a:extLst>
                    <a:ext uri="{9D8B030D-6E8A-4147-A177-3AD203B41FA5}">
                      <a16:colId xmlns:a16="http://schemas.microsoft.com/office/drawing/2014/main" val="3091883782"/>
                    </a:ext>
                  </a:extLst>
                </a:gridCol>
                <a:gridCol w="1527110">
                  <a:extLst>
                    <a:ext uri="{9D8B030D-6E8A-4147-A177-3AD203B41FA5}">
                      <a16:colId xmlns:a16="http://schemas.microsoft.com/office/drawing/2014/main" val="1425998901"/>
                    </a:ext>
                  </a:extLst>
                </a:gridCol>
                <a:gridCol w="1527110">
                  <a:extLst>
                    <a:ext uri="{9D8B030D-6E8A-4147-A177-3AD203B41FA5}">
                      <a16:colId xmlns:a16="http://schemas.microsoft.com/office/drawing/2014/main" val="311430500"/>
                    </a:ext>
                  </a:extLst>
                </a:gridCol>
              </a:tblGrid>
              <a:tr h="538378">
                <a:tc rowSpan="2">
                  <a:txBody>
                    <a:bodyPr/>
                    <a:lstStyle/>
                    <a:p>
                      <a:pPr algn="ctr">
                        <a:lnSpc>
                          <a:spcPct val="150000"/>
                        </a:lnSpc>
                        <a:spcAft>
                          <a:spcPts val="1000"/>
                        </a:spcAft>
                        <a:tabLst>
                          <a:tab pos="-2400300" algn="l"/>
                          <a:tab pos="180340" algn="l"/>
                          <a:tab pos="5943600" algn="r"/>
                        </a:tabLst>
                      </a:pPr>
                      <a:r>
                        <a:rPr lang="tr-TR" sz="1600" dirty="0">
                          <a:effectLst/>
                        </a:rPr>
                        <a:t>HİZMET SINIFI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algn="ctr">
                        <a:lnSpc>
                          <a:spcPct val="150000"/>
                        </a:lnSpc>
                        <a:spcAft>
                          <a:spcPts val="1000"/>
                        </a:spcAft>
                        <a:tabLst>
                          <a:tab pos="-2400300" algn="l"/>
                          <a:tab pos="180340" algn="l"/>
                          <a:tab pos="5943600" algn="r"/>
                        </a:tabLst>
                      </a:pPr>
                      <a:r>
                        <a:rPr lang="tr-TR" sz="1600">
                          <a:effectLst/>
                        </a:rPr>
                        <a:t>PERSONLE SAYISI</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9606813"/>
                  </a:ext>
                </a:extLst>
              </a:tr>
              <a:tr h="594113">
                <a:tc vMerge="1">
                  <a:txBody>
                    <a:bodyPr/>
                    <a:lstStyle/>
                    <a:p>
                      <a:endParaRPr lang="tr-TR"/>
                    </a:p>
                  </a:txBody>
                  <a:tcPr/>
                </a:tc>
                <a:tc>
                  <a:txBody>
                    <a:bodyPr/>
                    <a:lstStyle/>
                    <a:p>
                      <a:pPr algn="ctr">
                        <a:lnSpc>
                          <a:spcPct val="150000"/>
                        </a:lnSpc>
                        <a:spcAft>
                          <a:spcPts val="1000"/>
                        </a:spcAft>
                        <a:tabLst>
                          <a:tab pos="-2400300" algn="l"/>
                          <a:tab pos="180340" algn="l"/>
                          <a:tab pos="5943600" algn="r"/>
                        </a:tabLst>
                      </a:pPr>
                      <a:r>
                        <a:rPr lang="tr-TR" sz="1600" dirty="0">
                          <a:effectLst/>
                        </a:rPr>
                        <a:t>Memur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Sözleşmeli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Kadrolu İşçi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1000"/>
                        </a:spcAft>
                        <a:tabLst>
                          <a:tab pos="-2400300" algn="l"/>
                          <a:tab pos="180340" algn="l"/>
                          <a:tab pos="5943600" algn="r"/>
                        </a:tabLst>
                      </a:pPr>
                      <a:r>
                        <a:rPr lang="tr-TR" sz="1600" dirty="0">
                          <a:effectLst/>
                        </a:rPr>
                        <a:t>Geçici İşçi</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1750189"/>
                  </a:ext>
                </a:extLst>
              </a:tr>
              <a:tr h="403190">
                <a:tc>
                  <a:txBody>
                    <a:bodyPr/>
                    <a:lstStyle/>
                    <a:p>
                      <a:pPr>
                        <a:lnSpc>
                          <a:spcPct val="107000"/>
                        </a:lnSpc>
                        <a:spcAft>
                          <a:spcPts val="0"/>
                        </a:spcAft>
                      </a:pPr>
                      <a:r>
                        <a:rPr lang="tr-TR" sz="1600" dirty="0">
                          <a:effectLst/>
                        </a:rPr>
                        <a:t> GİH</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22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12</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15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5</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1663173"/>
                  </a:ext>
                </a:extLst>
              </a:tr>
              <a:tr h="403190">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264783"/>
                  </a:ext>
                </a:extLst>
              </a:tr>
              <a:tr h="403190">
                <a:tc>
                  <a:txBody>
                    <a:bodyPr/>
                    <a:lstStyle/>
                    <a:p>
                      <a:pPr algn="ctr">
                        <a:lnSpc>
                          <a:spcPct val="107000"/>
                        </a:lnSpc>
                        <a:spcAft>
                          <a:spcPts val="0"/>
                        </a:spcAft>
                      </a:pPr>
                      <a:r>
                        <a:rPr lang="tr-TR" sz="1600">
                          <a:effectLst/>
                        </a:rPr>
                        <a:t>TOPLAM</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232956"/>
                  </a:ext>
                </a:extLst>
              </a:tr>
            </a:tbl>
          </a:graphicData>
        </a:graphic>
      </p:graphicFrame>
    </p:spTree>
    <p:extLst>
      <p:ext uri="{BB962C8B-B14F-4D97-AF65-F5344CB8AC3E}">
        <p14:creationId xmlns:p14="http://schemas.microsoft.com/office/powerpoint/2010/main" val="397797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0DBEF4C2-3B69-47E2-8C29-21376173B2DC}" type="slidenum">
              <a:rPr lang="tr-TR" smtClean="0"/>
              <a:pPr>
                <a:defRPr/>
              </a:pPr>
              <a:t>16</a:t>
            </a:fld>
            <a:endParaRPr lang="tr-TR"/>
          </a:p>
        </p:txBody>
      </p:sp>
      <p:sp>
        <p:nvSpPr>
          <p:cNvPr id="3" name="Dikdörtgen 2"/>
          <p:cNvSpPr/>
          <p:nvPr/>
        </p:nvSpPr>
        <p:spPr>
          <a:xfrm>
            <a:off x="899592" y="836712"/>
            <a:ext cx="7787208" cy="2400657"/>
          </a:xfrm>
          <a:prstGeom prst="rect">
            <a:avLst/>
          </a:prstGeom>
        </p:spPr>
        <p:txBody>
          <a:bodyPr wrap="square">
            <a:spAutoFit/>
          </a:bodyPr>
          <a:lstStyle/>
          <a:p>
            <a:pPr>
              <a:spcAft>
                <a:spcPts val="0"/>
              </a:spcAft>
            </a:pPr>
            <a:r>
              <a:rPr lang="tr-T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Yürütülen Faaliyetlere İlişkin İstatistiki Veriler:</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tr-TR" dirty="0">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tr-TR" sz="2400" i="1" dirty="0">
                <a:latin typeface="Calibri" panose="020F0502020204030204" pitchFamily="34" charset="0"/>
                <a:ea typeface="Times New Roman" panose="02020603050405020304" pitchFamily="18" charset="0"/>
                <a:cs typeface="Times New Roman" panose="02020603050405020304" pitchFamily="18" charset="0"/>
              </a:rPr>
              <a:t>Not: Yürütülen faaliyetler ilişkin İstatistiki veriler (Metin, grafik, tablo, veri, vb.) bu bölüme işlenecektir.</a:t>
            </a:r>
            <a:r>
              <a:rPr lang="tr-TR" i="1" dirty="0">
                <a:latin typeface="Times New Roman" pitchFamily="18" charset="0"/>
                <a:cs typeface="Times New Roman" pitchFamily="18" charset="0"/>
              </a:rPr>
              <a:t> </a:t>
            </a:r>
            <a:r>
              <a:rPr lang="tr-TR" sz="2000" b="1" i="1" dirty="0">
                <a:latin typeface="Times New Roman" pitchFamily="18" charset="0"/>
                <a:cs typeface="Times New Roman" pitchFamily="18" charset="0"/>
              </a:rPr>
              <a:t>(Örneğin; İl Milli Eğitim Müdürlüğü tarafından okul, öğretmen/öğrenci sayısı, sınıf sayıları ve sınıf başına düşen öğrenci sayısı, ulusal sınavlarda il başarı sırası ve benzeri istatistiki veriler vb.) yer verilecektir.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07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28674"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Metin kutusu 7"/>
          <p:cNvSpPr txBox="1">
            <a:spLocks noChangeArrowheads="1"/>
          </p:cNvSpPr>
          <p:nvPr/>
        </p:nvSpPr>
        <p:spPr bwMode="auto">
          <a:xfrm>
            <a:off x="179388" y="2557463"/>
            <a:ext cx="8356600" cy="2585323"/>
          </a:xfrm>
          <a:prstGeom prst="rect">
            <a:avLst/>
          </a:prstGeom>
          <a:noFill/>
          <a:ln w="9525">
            <a:noFill/>
            <a:miter lim="800000"/>
            <a:headEnd/>
            <a:tailEnd/>
          </a:ln>
        </p:spPr>
        <p:txBody>
          <a:bodyPr>
            <a:spAutoFit/>
          </a:bodyPr>
          <a:lstStyle/>
          <a:p>
            <a:pPr algn="ctr" fontAlgn="auto">
              <a:spcBef>
                <a:spcPts val="0"/>
              </a:spcBef>
              <a:spcAft>
                <a:spcPts val="0"/>
              </a:spcAft>
              <a:tabLst>
                <a:tab pos="2403475" algn="l"/>
                <a:tab pos="2738438" algn="l"/>
              </a:tabLst>
              <a:defRPr/>
            </a:pPr>
            <a:r>
              <a:rPr lang="tr-TR" sz="3600" b="1" kern="0" dirty="0">
                <a:solidFill>
                  <a:schemeClr val="accent5">
                    <a:lumMod val="50000"/>
                  </a:schemeClr>
                </a:solidFill>
                <a:latin typeface="Times New Roman" pitchFamily="18" charset="0"/>
                <a:cs typeface="Times New Roman" pitchFamily="18" charset="0"/>
              </a:rPr>
              <a:t>FAALİYET DEĞERLENDİRME RAPORU TABLOLARI VE ÖRNEKLERİ</a:t>
            </a:r>
          </a:p>
          <a:p>
            <a:pPr algn="ctr" fontAlgn="auto">
              <a:spcBef>
                <a:spcPts val="0"/>
              </a:spcBef>
              <a:spcAft>
                <a:spcPts val="0"/>
              </a:spcAft>
              <a:tabLst>
                <a:tab pos="2403475" algn="l"/>
                <a:tab pos="2738438" algn="l"/>
              </a:tabLst>
              <a:defRPr/>
            </a:pPr>
            <a:endParaRPr lang="tr-TR" b="1" kern="0" dirty="0">
              <a:solidFill>
                <a:schemeClr val="accent5">
                  <a:lumMod val="50000"/>
                </a:schemeClr>
              </a:solidFill>
              <a:latin typeface="Times New Roman" pitchFamily="18" charset="0"/>
              <a:cs typeface="Times New Roman" pitchFamily="18" charset="0"/>
            </a:endParaRPr>
          </a:p>
          <a:p>
            <a:pPr algn="ctr" fontAlgn="auto">
              <a:spcBef>
                <a:spcPts val="0"/>
              </a:spcBef>
              <a:spcAft>
                <a:spcPts val="0"/>
              </a:spcAft>
              <a:tabLst>
                <a:tab pos="2403475" algn="l"/>
                <a:tab pos="2738438" algn="l"/>
              </a:tabLst>
              <a:defRPr/>
            </a:pPr>
            <a:r>
              <a:rPr lang="tr-TR" b="1" kern="0" dirty="0">
                <a:solidFill>
                  <a:srgbClr val="C00000"/>
                </a:solidFill>
                <a:latin typeface="Times New Roman" pitchFamily="18" charset="0"/>
                <a:cs typeface="Times New Roman" pitchFamily="18" charset="0"/>
              </a:rPr>
              <a:t>İl Düzeyinde Yürütülen Faaliyetlerin Plan-Program Metinlerine </a:t>
            </a:r>
          </a:p>
          <a:p>
            <a:pPr algn="ctr" fontAlgn="auto">
              <a:spcBef>
                <a:spcPts val="0"/>
              </a:spcBef>
              <a:spcAft>
                <a:spcPts val="0"/>
              </a:spcAft>
              <a:tabLst>
                <a:tab pos="2403475" algn="l"/>
                <a:tab pos="2738438" algn="l"/>
              </a:tabLst>
              <a:defRPr/>
            </a:pPr>
            <a:r>
              <a:rPr lang="tr-TR" b="1" kern="0" dirty="0">
                <a:solidFill>
                  <a:srgbClr val="C00000"/>
                </a:solidFill>
                <a:latin typeface="Times New Roman" pitchFamily="18" charset="0"/>
                <a:cs typeface="Times New Roman" pitchFamily="18" charset="0"/>
              </a:rPr>
              <a:t>Uygunluğuna İlişkin Değerlendirme Yöntemleri</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17</a:t>
            </a:fld>
            <a:endParaRPr lang="tr-TR"/>
          </a:p>
        </p:txBody>
      </p:sp>
    </p:spTree>
    <p:extLst>
      <p:ext uri="{BB962C8B-B14F-4D97-AF65-F5344CB8AC3E}">
        <p14:creationId xmlns:p14="http://schemas.microsoft.com/office/powerpoint/2010/main" val="187824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18</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101372"/>
            <a:ext cx="8568952" cy="1200329"/>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dirty="0"/>
              <a:t>Bu aşamada bu çalışmada yer alan kurumlar tarafından her bir Performans hedefi için ayrı ayrı aşağıdaki tablo doldurulacaktır. </a:t>
            </a:r>
          </a:p>
          <a:p>
            <a:pPr marL="285750" indent="-285750" algn="just">
              <a:buFont typeface="Wingdings" pitchFamily="2" charset="2"/>
              <a:buChar char="q"/>
            </a:pPr>
            <a:r>
              <a:rPr lang="tr-TR" dirty="0">
                <a:solidFill>
                  <a:srgbClr val="FF0000"/>
                </a:solidFill>
              </a:rPr>
              <a:t>İlgili Kamu Kurum veya Kuruluşu Tarafından Doldurulması Gereken Tablonun Boş Hali </a:t>
            </a:r>
          </a:p>
        </p:txBody>
      </p:sp>
      <p:graphicFrame>
        <p:nvGraphicFramePr>
          <p:cNvPr id="2" name="Tablo 1"/>
          <p:cNvGraphicFramePr>
            <a:graphicFrameLocks noGrp="1"/>
          </p:cNvGraphicFramePr>
          <p:nvPr>
            <p:extLst>
              <p:ext uri="{D42A27DB-BD31-4B8C-83A1-F6EECF244321}">
                <p14:modId xmlns:p14="http://schemas.microsoft.com/office/powerpoint/2010/main" val="1055809959"/>
              </p:ext>
            </p:extLst>
          </p:nvPr>
        </p:nvGraphicFramePr>
        <p:xfrm>
          <a:off x="395525" y="2301701"/>
          <a:ext cx="8291263" cy="3987343"/>
        </p:xfrm>
        <a:graphic>
          <a:graphicData uri="http://schemas.openxmlformats.org/drawingml/2006/table">
            <a:tbl>
              <a:tblPr firstRow="1" firstCol="1" bandRow="1"/>
              <a:tblGrid>
                <a:gridCol w="1550076">
                  <a:extLst>
                    <a:ext uri="{9D8B030D-6E8A-4147-A177-3AD203B41FA5}">
                      <a16:colId xmlns:a16="http://schemas.microsoft.com/office/drawing/2014/main" val="20000"/>
                    </a:ext>
                  </a:extLst>
                </a:gridCol>
                <a:gridCol w="182120">
                  <a:extLst>
                    <a:ext uri="{9D8B030D-6E8A-4147-A177-3AD203B41FA5}">
                      <a16:colId xmlns:a16="http://schemas.microsoft.com/office/drawing/2014/main" val="20001"/>
                    </a:ext>
                  </a:extLst>
                </a:gridCol>
                <a:gridCol w="1724199">
                  <a:extLst>
                    <a:ext uri="{9D8B030D-6E8A-4147-A177-3AD203B41FA5}">
                      <a16:colId xmlns:a16="http://schemas.microsoft.com/office/drawing/2014/main" val="20002"/>
                    </a:ext>
                  </a:extLst>
                </a:gridCol>
                <a:gridCol w="2745484">
                  <a:extLst>
                    <a:ext uri="{9D8B030D-6E8A-4147-A177-3AD203B41FA5}">
                      <a16:colId xmlns:a16="http://schemas.microsoft.com/office/drawing/2014/main" val="20003"/>
                    </a:ext>
                  </a:extLst>
                </a:gridCol>
                <a:gridCol w="2089384">
                  <a:extLst>
                    <a:ext uri="{9D8B030D-6E8A-4147-A177-3AD203B41FA5}">
                      <a16:colId xmlns:a16="http://schemas.microsoft.com/office/drawing/2014/main" val="20004"/>
                    </a:ext>
                  </a:extLst>
                </a:gridCol>
              </a:tblGrid>
              <a:tr h="515357">
                <a:tc gridSpan="3">
                  <a:txBody>
                    <a:bodyPr/>
                    <a:lstStyle/>
                    <a:p>
                      <a:pPr>
                        <a:spcAft>
                          <a:spcPts val="0"/>
                        </a:spcAft>
                      </a:pPr>
                      <a:r>
                        <a:rPr lang="en-US" sz="1100" b="1">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marL="342900" lvl="0" indent="-342900">
                        <a:buFont typeface="Symbol"/>
                        <a:buChar char=""/>
                        <a:tabLst>
                          <a:tab pos="457200" algn="l"/>
                        </a:tabLst>
                      </a:pPr>
                      <a:r>
                        <a:rPr lang="tr-TR" sz="1200" b="1" kern="1200" dirty="0">
                          <a:solidFill>
                            <a:srgbClr val="000000"/>
                          </a:solidFill>
                          <a:effectLst/>
                          <a:latin typeface="Times New Roman"/>
                        </a:rPr>
                        <a:t>……….Bakanlığı ……..Dönemi  Stratejik Planı </a:t>
                      </a:r>
                      <a:endParaRPr lang="tr-TR" sz="1400" dirty="0">
                        <a:effectLst/>
                        <a:latin typeface="Times New Roman"/>
                      </a:endParaRPr>
                    </a:p>
                    <a:p>
                      <a:pPr marL="342900" lvl="0" indent="-342900">
                        <a:buFont typeface="Symbol"/>
                        <a:buChar char=""/>
                        <a:tabLst>
                          <a:tab pos="200025" algn="l"/>
                        </a:tabLst>
                      </a:pPr>
                      <a:r>
                        <a:rPr lang="tr-TR" sz="1200" b="1" kern="1200" dirty="0">
                          <a:solidFill>
                            <a:srgbClr val="000000"/>
                          </a:solidFill>
                          <a:effectLst/>
                          <a:latin typeface="Times New Roman"/>
                        </a:rPr>
                        <a:t>……….Yılı Performans Programı</a:t>
                      </a:r>
                      <a:endParaRPr lang="tr-TR" sz="1400" dirty="0">
                        <a:effectLst/>
                        <a:latin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323910">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 </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94491">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353581">
                <a:tc>
                  <a:txBody>
                    <a:bodyPr/>
                    <a:lstStyle/>
                    <a:p>
                      <a:pPr algn="ctr">
                        <a:spcAft>
                          <a:spcPts val="0"/>
                        </a:spcAft>
                      </a:pPr>
                      <a:r>
                        <a:rPr lang="tr-TR" sz="1200" b="1" kern="1200" dirty="0">
                          <a:solidFill>
                            <a:srgbClr val="000000"/>
                          </a:solidFill>
                          <a:effectLst/>
                          <a:latin typeface="Times New Roman"/>
                          <a:ea typeface="Times New Roman"/>
                        </a:rPr>
                        <a:t>Performans Göstergesi</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PG1. …………………………………………………..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PG2.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338363">
                <a:tc>
                  <a:txBody>
                    <a:bodyPr/>
                    <a:lstStyle/>
                    <a:p>
                      <a:pPr algn="ctr">
                        <a:spcAft>
                          <a:spcPts val="0"/>
                        </a:spcAft>
                      </a:pPr>
                      <a:r>
                        <a:rPr lang="tr-TR" sz="1200" b="1" kern="1200" dirty="0">
                          <a:solidFill>
                            <a:srgbClr val="000000"/>
                          </a:solidFill>
                          <a:effectLst/>
                          <a:latin typeface="Times New Roman"/>
                          <a:ea typeface="Times New Roman"/>
                        </a:rPr>
                        <a:t>Faaliyet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200" kern="1200" dirty="0">
                          <a:solidFill>
                            <a:srgbClr val="000000"/>
                          </a:solidFill>
                          <a:effectLst/>
                          <a:latin typeface="Times New Roman"/>
                          <a:ea typeface="Times New Roman"/>
                        </a:rPr>
                        <a:t>F1. …………………………………………………….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F2. …………………………………………………….</a:t>
                      </a:r>
                      <a:endParaRPr lang="tr-TR" sz="1800" dirty="0">
                        <a:effectLst/>
                        <a:latin typeface="Times New Roman"/>
                        <a:ea typeface="Times New Roman"/>
                      </a:endParaRPr>
                    </a:p>
                    <a:p>
                      <a:pPr algn="just">
                        <a:spcAft>
                          <a:spcPts val="0"/>
                        </a:spcAft>
                      </a:pPr>
                      <a:r>
                        <a:rPr lang="tr-TR" sz="1200" kern="1200" dirty="0">
                          <a:solidFill>
                            <a:srgbClr val="000000"/>
                          </a:solidFill>
                          <a:effectLst/>
                          <a:latin typeface="Times New Roman"/>
                          <a:ea typeface="Times New Roman"/>
                        </a:rPr>
                        <a:t>…………………………………………………………</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339917">
                <a:tc gridSpan="5">
                  <a:txBody>
                    <a:bodyPr/>
                    <a:lstStyle/>
                    <a:p>
                      <a:pPr algn="ctr">
                        <a:spcAft>
                          <a:spcPts val="0"/>
                        </a:spcAft>
                      </a:pPr>
                      <a:r>
                        <a:rPr lang="tr-TR" sz="1200" b="1" kern="1200">
                          <a:solidFill>
                            <a:srgbClr val="000000"/>
                          </a:solidFill>
                          <a:effectLst/>
                          <a:latin typeface="Times New Roman"/>
                          <a:ea typeface="Times New Roman"/>
                        </a:rPr>
                        <a:t>Performans Göstergesi Gerçekleşme Durumu </a:t>
                      </a:r>
                      <a:r>
                        <a:rPr lang="tr-TR" sz="1200" b="1" kern="1200">
                          <a:solidFill>
                            <a:srgbClr val="C00000"/>
                          </a:solidFill>
                          <a:effectLst/>
                          <a:latin typeface="Times New Roman"/>
                          <a:ea typeface="Times New Roman"/>
                        </a:rPr>
                        <a:t>(İl Düzeyinde)</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206299">
                <a:tc gridSpan="2">
                  <a:txBody>
                    <a:bodyPr/>
                    <a:lstStyle/>
                    <a:p>
                      <a:pPr algn="ctr">
                        <a:spcAft>
                          <a:spcPts val="0"/>
                        </a:spcAft>
                      </a:pPr>
                      <a:r>
                        <a:rPr lang="tr-TR" sz="1200" b="1" kern="1200">
                          <a:solidFill>
                            <a:srgbClr val="000000"/>
                          </a:solidFill>
                          <a:effectLst/>
                          <a:latin typeface="Times New Roman"/>
                          <a:ea typeface="Times New Roman"/>
                        </a:rPr>
                        <a:t>PG1</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lnSpc>
                          <a:spcPct val="115000"/>
                        </a:lnSpc>
                        <a:spcAft>
                          <a:spcPts val="0"/>
                        </a:spcAft>
                        <a:buFont typeface="Symbol"/>
                        <a:buChar char=""/>
                      </a:pPr>
                      <a:r>
                        <a:rPr lang="tr-TR" sz="1200" i="1">
                          <a:solidFill>
                            <a:srgbClr val="C00000"/>
                          </a:solidFill>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23533">
                <a:tc gridSpan="2">
                  <a:txBody>
                    <a:bodyPr/>
                    <a:lstStyle/>
                    <a:p>
                      <a:pPr algn="ctr">
                        <a:spcAft>
                          <a:spcPts val="0"/>
                        </a:spcAft>
                      </a:pPr>
                      <a:r>
                        <a:rPr lang="tr-TR" sz="1200" b="1" kern="1200">
                          <a:solidFill>
                            <a:srgbClr val="000000"/>
                          </a:solidFill>
                          <a:effectLst/>
                          <a:latin typeface="Times New Roman"/>
                          <a:ea typeface="Times New Roman"/>
                        </a:rPr>
                        <a:t>……..</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1200">
                          <a:effectLst/>
                          <a:latin typeface="Arial"/>
                          <a:ea typeface="Times New Roman"/>
                        </a:rPr>
                        <a:t> </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358714">
                <a:tc gridSpan="4">
                  <a:txBody>
                    <a:bodyPr/>
                    <a:lstStyle/>
                    <a:p>
                      <a:pPr algn="ctr">
                        <a:spcAft>
                          <a:spcPts val="0"/>
                        </a:spcAft>
                      </a:pPr>
                      <a:r>
                        <a:rPr lang="tr-TR" sz="1200" b="1" kern="1200">
                          <a:solidFill>
                            <a:srgbClr val="000000"/>
                          </a:solidFill>
                          <a:effectLst/>
                          <a:latin typeface="Times New Roman"/>
                          <a:ea typeface="Times New Roman"/>
                        </a:rPr>
                        <a:t>Yürütülen Faaliyetlere İlişkin Bilgi</a:t>
                      </a:r>
                      <a:r>
                        <a:rPr lang="tr-TR" sz="1200">
                          <a:effectLst/>
                          <a:latin typeface="Arial"/>
                          <a:ea typeface="Times New Roman"/>
                        </a:rPr>
                        <a:t> </a:t>
                      </a:r>
                      <a:r>
                        <a:rPr lang="tr-TR" sz="1200" b="1" kern="1200">
                          <a:solidFill>
                            <a:srgbClr val="C00000"/>
                          </a:solidFill>
                          <a:effectLst/>
                          <a:latin typeface="Times New Roman"/>
                          <a:ea typeface="Times New Roman"/>
                        </a:rPr>
                        <a:t>(İl Düzeyinde)</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200" b="1" kern="1200">
                          <a:solidFill>
                            <a:srgbClr val="000000"/>
                          </a:solidFill>
                          <a:effectLst/>
                          <a:latin typeface="Times New Roman"/>
                          <a:ea typeface="Times New Roman"/>
                        </a:rPr>
                        <a:t>Ödenek ve Harcama Durumu (TL)</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206299">
                <a:tc gridSpan="2">
                  <a:txBody>
                    <a:bodyPr/>
                    <a:lstStyle/>
                    <a:p>
                      <a:pPr algn="ctr">
                        <a:spcAft>
                          <a:spcPts val="0"/>
                        </a:spcAft>
                      </a:pPr>
                      <a:r>
                        <a:rPr lang="tr-TR" sz="1200" b="1" kern="1200">
                          <a:solidFill>
                            <a:srgbClr val="000000"/>
                          </a:solidFill>
                          <a:effectLst/>
                          <a:latin typeface="Times New Roman"/>
                          <a:ea typeface="Times New Roman"/>
                        </a:rPr>
                        <a:t>F1</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342900" lvl="0" indent="-342900" algn="just">
                        <a:lnSpc>
                          <a:spcPct val="115000"/>
                        </a:lnSpc>
                        <a:spcAft>
                          <a:spcPts val="0"/>
                        </a:spcAft>
                        <a:buFont typeface="Symbol"/>
                        <a:buChar char=""/>
                      </a:pPr>
                      <a:r>
                        <a:rPr lang="tr-TR" sz="1200" b="1" i="1">
                          <a:solidFill>
                            <a:srgbClr val="215868"/>
                          </a:solidFill>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a:lnSpc>
                          <a:spcPct val="115000"/>
                        </a:lnSpc>
                        <a:spcAft>
                          <a:spcPts val="0"/>
                        </a:spcAft>
                      </a:pPr>
                      <a:r>
                        <a:rPr lang="tr-TR" sz="1200">
                          <a:effectLst/>
                          <a:latin typeface="Arial"/>
                          <a:ea typeface="Times New Roman"/>
                          <a:cs typeface="Times New Roman"/>
                        </a:rPr>
                        <a:t> </a:t>
                      </a:r>
                      <a:endParaRPr lang="tr-TR" sz="160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5273">
                <a:tc gridSpan="2">
                  <a:txBody>
                    <a:bodyPr/>
                    <a:lstStyle/>
                    <a:p>
                      <a:pPr algn="ctr">
                        <a:spcAft>
                          <a:spcPts val="0"/>
                        </a:spcAft>
                      </a:pPr>
                      <a:r>
                        <a:rPr lang="tr-TR" sz="1200" b="1" kern="1200">
                          <a:solidFill>
                            <a:srgbClr val="000000"/>
                          </a:solidFill>
                          <a:effectLst/>
                          <a:latin typeface="Times New Roman"/>
                          <a:ea typeface="Times New Roman"/>
                        </a:rPr>
                        <a:t>…….</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just">
                        <a:spcAft>
                          <a:spcPts val="0"/>
                        </a:spcAft>
                      </a:pPr>
                      <a:r>
                        <a:rPr lang="tr-TR" sz="1200" kern="1200">
                          <a:solidFill>
                            <a:srgbClr val="000000"/>
                          </a:solidFill>
                          <a:effectLst/>
                          <a:latin typeface="Times New Roman"/>
                          <a:ea typeface="Times New Roman"/>
                        </a:rPr>
                        <a:t> </a:t>
                      </a:r>
                      <a:endParaRPr lang="tr-TR" sz="180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a:lnSpc>
                          <a:spcPct val="115000"/>
                        </a:lnSpc>
                        <a:spcAft>
                          <a:spcPts val="0"/>
                        </a:spcAft>
                      </a:pPr>
                      <a:r>
                        <a:rPr lang="tr-TR" sz="1200" dirty="0">
                          <a:effectLst/>
                          <a:latin typeface="Arial"/>
                          <a:ea typeface="Times New Roman"/>
                          <a:cs typeface="Times New Roman"/>
                        </a:rPr>
                        <a:t> </a:t>
                      </a:r>
                      <a:endParaRPr lang="tr-TR" sz="1600" dirty="0">
                        <a:effectLst/>
                        <a:latin typeface="Calibri"/>
                        <a:ea typeface="Times New Roman"/>
                        <a:cs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2981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19</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052736"/>
            <a:ext cx="8568952" cy="954107"/>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sz="1400" dirty="0"/>
              <a:t>Kurumlar tarafından düzenlenmesi öngörüldüğü halde, YİKOB tarafından Plan ve Metin Analizleri tablosunda ( Ek-3 formunda) yer alan amaç-hedef-gösterge ve faaliyetler setine ilişkin veriler aşağıdaki tablolara işlenerek kurumlara gönderilmektedir. Bu aşamada kurumlar tarafından boş olan beyaz kısımlar doldurulacaktır. </a:t>
            </a:r>
            <a:endParaRPr lang="tr-TR" sz="14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072986798"/>
              </p:ext>
            </p:extLst>
          </p:nvPr>
        </p:nvGraphicFramePr>
        <p:xfrm>
          <a:off x="107506" y="2006843"/>
          <a:ext cx="8640958" cy="4793358"/>
        </p:xfrm>
        <a:graphic>
          <a:graphicData uri="http://schemas.openxmlformats.org/drawingml/2006/table">
            <a:tbl>
              <a:tblPr firstRow="1" firstCol="1" bandRow="1"/>
              <a:tblGrid>
                <a:gridCol w="1326147">
                  <a:extLst>
                    <a:ext uri="{9D8B030D-6E8A-4147-A177-3AD203B41FA5}">
                      <a16:colId xmlns:a16="http://schemas.microsoft.com/office/drawing/2014/main" val="20000"/>
                    </a:ext>
                  </a:extLst>
                </a:gridCol>
                <a:gridCol w="155261">
                  <a:extLst>
                    <a:ext uri="{9D8B030D-6E8A-4147-A177-3AD203B41FA5}">
                      <a16:colId xmlns:a16="http://schemas.microsoft.com/office/drawing/2014/main" val="20001"/>
                    </a:ext>
                  </a:extLst>
                </a:gridCol>
                <a:gridCol w="1273181">
                  <a:extLst>
                    <a:ext uri="{9D8B030D-6E8A-4147-A177-3AD203B41FA5}">
                      <a16:colId xmlns:a16="http://schemas.microsoft.com/office/drawing/2014/main" val="20002"/>
                    </a:ext>
                  </a:extLst>
                </a:gridCol>
                <a:gridCol w="3743416">
                  <a:extLst>
                    <a:ext uri="{9D8B030D-6E8A-4147-A177-3AD203B41FA5}">
                      <a16:colId xmlns:a16="http://schemas.microsoft.com/office/drawing/2014/main" val="20003"/>
                    </a:ext>
                  </a:extLst>
                </a:gridCol>
                <a:gridCol w="2142953">
                  <a:extLst>
                    <a:ext uri="{9D8B030D-6E8A-4147-A177-3AD203B41FA5}">
                      <a16:colId xmlns:a16="http://schemas.microsoft.com/office/drawing/2014/main" val="20004"/>
                    </a:ext>
                  </a:extLst>
                </a:gridCol>
              </a:tblGrid>
              <a:tr h="301594">
                <a:tc gridSpan="3">
                  <a:txBody>
                    <a:bodyPr/>
                    <a:lstStyle/>
                    <a:p>
                      <a:pPr>
                        <a:spcAft>
                          <a:spcPts val="0"/>
                        </a:spcAft>
                      </a:pPr>
                      <a:r>
                        <a:rPr lang="tr-TR" sz="1000" b="1" kern="1200" dirty="0">
                          <a:solidFill>
                            <a:srgbClr val="FFFFFF"/>
                          </a:solidFill>
                          <a:effectLst/>
                          <a:latin typeface="Times New Roman"/>
                          <a:ea typeface="Times New Roman"/>
                        </a:rPr>
                        <a:t>Değerlendirme Raporuna Konu Birim: </a:t>
                      </a:r>
                      <a:endParaRPr lang="tr-TR" sz="1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b="1" kern="1200" dirty="0">
                          <a:solidFill>
                            <a:srgbClr val="000000"/>
                          </a:solidFill>
                          <a:effectLst/>
                          <a:latin typeface="Times New Roman"/>
                          <a:ea typeface="Times New Roman"/>
                        </a:rPr>
                        <a:t>İl Milli Eğitim Müdürlüğü  </a:t>
                      </a:r>
                      <a:endParaRPr lang="tr-TR" sz="2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641391">
                <a:tc gridSpan="3">
                  <a:txBody>
                    <a:bodyPr/>
                    <a:lstStyle/>
                    <a:p>
                      <a:pPr>
                        <a:spcAft>
                          <a:spcPts val="0"/>
                        </a:spcAft>
                      </a:pPr>
                      <a:r>
                        <a:rPr lang="tr-TR" sz="1000" b="1" kern="1200">
                          <a:solidFill>
                            <a:srgbClr val="FFFFFF"/>
                          </a:solidFill>
                          <a:effectLst/>
                          <a:latin typeface="Times New Roman"/>
                          <a:ea typeface="Times New Roman"/>
                        </a:rPr>
                        <a:t>Değerlendirmeye Konu Stratejik Plan ve Performans Programı:</a:t>
                      </a:r>
                      <a:endParaRPr lang="tr-TR" sz="10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dirty="0">
                          <a:effectLst/>
                          <a:latin typeface="Times New Roman"/>
                          <a:ea typeface="Times New Roman"/>
                        </a:rPr>
                        <a:t>Milli Eğitim Bakanlığı 2020-2024 Dönemi Stratejik Planı </a:t>
                      </a:r>
                      <a:endParaRPr lang="tr-TR" sz="2000" dirty="0">
                        <a:effectLst/>
                        <a:latin typeface="Times New Roman"/>
                        <a:ea typeface="Times New Roman"/>
                      </a:endParaRPr>
                    </a:p>
                    <a:p>
                      <a:pPr>
                        <a:spcAft>
                          <a:spcPts val="0"/>
                        </a:spcAft>
                      </a:pPr>
                      <a:r>
                        <a:rPr lang="tr-TR" sz="1400" dirty="0">
                          <a:effectLst/>
                          <a:latin typeface="Times New Roman"/>
                          <a:ea typeface="Times New Roman"/>
                        </a:rPr>
                        <a:t>2022 Yılı Performans Programı</a:t>
                      </a:r>
                      <a:endParaRPr lang="tr-TR" sz="20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473806">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dirty="0">
                          <a:effectLst/>
                          <a:latin typeface="Calibri"/>
                          <a:ea typeface="Calibri"/>
                        </a:rPr>
                        <a:t> </a:t>
                      </a:r>
                      <a:r>
                        <a:rPr lang="tr-TR" sz="1000" b="1" dirty="0">
                          <a:effectLst/>
                          <a:latin typeface="Calibri"/>
                          <a:ea typeface="Calibri"/>
                        </a:rPr>
                        <a:t>PORGRAM 1: </a:t>
                      </a:r>
                      <a:r>
                        <a:rPr lang="tr-TR" sz="1000" dirty="0">
                          <a:effectLst/>
                          <a:latin typeface="Calibri"/>
                          <a:ea typeface="Calibri"/>
                        </a:rPr>
                        <a:t>Her bireyin iyi bir vatandaş olması için Atatürk ilkelerine bağlı, bilimsel düşünceyi rehber edinmiş, demokrasi kültürü ve değerlerini benimsemiş, insan haklarına saygılı, ruhsal, bedensel ve zihinsel yönden sağlıklı ve dengeli yetişmiş, çevreye duyarlı ve özgüveni gelişmiş bireyler yetiştiren bir ilköğretim eğitimini her Türk vatandaşına fırsat ve imkân eşitliği içinde sunmak.</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73806">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b="1" dirty="0">
                          <a:effectLst/>
                          <a:latin typeface="Calibri"/>
                          <a:ea typeface="Calibri"/>
                        </a:rPr>
                        <a:t>Alt Program 1.1:</a:t>
                      </a:r>
                      <a:r>
                        <a:rPr lang="tr-TR" sz="1000" dirty="0">
                          <a:effectLst/>
                          <a:latin typeface="Calibri"/>
                          <a:ea typeface="Calibri"/>
                        </a:rPr>
                        <a:t> İlköğretimde % 98,20 olan net okullaşma oranını plan dönemi sonuna kadar % 100’e çıkarmak</a:t>
                      </a:r>
                      <a:endParaRPr lang="tr-TR" sz="1200" dirty="0">
                        <a:effectLst/>
                        <a:latin typeface="Times New Roman"/>
                        <a:ea typeface="Times New Roman"/>
                      </a:endParaRPr>
                    </a:p>
                    <a:p>
                      <a:pPr>
                        <a:spcAft>
                          <a:spcPts val="0"/>
                        </a:spcAft>
                      </a:pPr>
                      <a:r>
                        <a:rPr lang="tr-TR" sz="1000" b="1" dirty="0">
                          <a:effectLst/>
                          <a:latin typeface="Calibri"/>
                          <a:ea typeface="Calibri"/>
                        </a:rPr>
                        <a:t>Alt Program Hedefi:  1.</a:t>
                      </a:r>
                      <a:r>
                        <a:rPr lang="tr-TR" sz="1000" dirty="0">
                          <a:effectLst/>
                          <a:latin typeface="Calibri"/>
                          <a:ea typeface="Calibri"/>
                        </a:rPr>
                        <a:t>48-66 ay çağ nüfusunun okullaşma oranını %70’e yükseltmek.</a:t>
                      </a:r>
                      <a:r>
                        <a:rPr lang="tr-TR" sz="1000" b="1" dirty="0">
                          <a:effectLst/>
                          <a:latin typeface="Calibri"/>
                          <a:ea typeface="Calibri"/>
                        </a:rPr>
                        <a:t> 2.</a:t>
                      </a:r>
                      <a:r>
                        <a:rPr lang="tr-TR" sz="1000" dirty="0">
                          <a:effectLst/>
                          <a:latin typeface="Calibri"/>
                          <a:ea typeface="Calibri"/>
                        </a:rPr>
                        <a:t>İlkokulda %98,66, ortaokulda %93,09 olan net okullaşma oranını 2014 yılı sonuna kadar %100’e çıkarmak.</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491812">
                <a:tc>
                  <a:txBody>
                    <a:bodyPr/>
                    <a:lstStyle/>
                    <a:p>
                      <a:pPr algn="ctr">
                        <a:spcAft>
                          <a:spcPts val="0"/>
                        </a:spcAft>
                      </a:pPr>
                      <a:r>
                        <a:rPr lang="tr-TR" sz="1200" b="1" kern="1200" dirty="0">
                          <a:solidFill>
                            <a:srgbClr val="000000"/>
                          </a:solidFill>
                          <a:effectLst/>
                          <a:latin typeface="Times New Roman"/>
                          <a:ea typeface="Times New Roman"/>
                        </a:rPr>
                        <a:t>Performans Göstergesi</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000" b="1" dirty="0">
                          <a:effectLst/>
                          <a:latin typeface="Calibri"/>
                          <a:ea typeface="Calibri"/>
                        </a:rPr>
                        <a:t>PG1.</a:t>
                      </a:r>
                      <a:r>
                        <a:rPr lang="tr-TR" sz="1000" dirty="0">
                          <a:effectLst/>
                          <a:latin typeface="Calibri"/>
                          <a:ea typeface="Calibri"/>
                        </a:rPr>
                        <a:t> Okul öncesi eğitimde öğretmen başına düşen çocuk sayısı (22)</a:t>
                      </a:r>
                      <a:endParaRPr lang="tr-TR" sz="1200" dirty="0">
                        <a:effectLst/>
                        <a:latin typeface="Times New Roman"/>
                        <a:ea typeface="Times New Roman"/>
                      </a:endParaRPr>
                    </a:p>
                    <a:p>
                      <a:pPr>
                        <a:spcAft>
                          <a:spcPts val="0"/>
                        </a:spcAft>
                      </a:pPr>
                      <a:r>
                        <a:rPr lang="tr-TR" sz="1000" b="1" dirty="0">
                          <a:effectLst/>
                          <a:latin typeface="Calibri"/>
                          <a:ea typeface="Calibri"/>
                        </a:rPr>
                        <a:t>PG2.</a:t>
                      </a:r>
                      <a:r>
                        <a:rPr lang="tr-TR" sz="1000" dirty="0">
                          <a:effectLst/>
                          <a:latin typeface="Calibri"/>
                          <a:ea typeface="Calibri"/>
                        </a:rPr>
                        <a:t> 48-66 ay çağ nüfusunun okullaşma oranı (%70)</a:t>
                      </a:r>
                      <a:endParaRPr lang="tr-TR" sz="1200" dirty="0">
                        <a:effectLst/>
                        <a:latin typeface="Times New Roman"/>
                        <a:ea typeface="Times New Roman"/>
                      </a:endParaRPr>
                    </a:p>
                    <a:p>
                      <a:pPr>
                        <a:spcAft>
                          <a:spcPts val="0"/>
                        </a:spcAft>
                      </a:pPr>
                      <a:r>
                        <a:rPr lang="tr-TR" sz="1000" b="1" dirty="0">
                          <a:effectLst/>
                          <a:latin typeface="Calibri"/>
                          <a:ea typeface="Calibri"/>
                        </a:rPr>
                        <a:t>PG3.</a:t>
                      </a:r>
                      <a:r>
                        <a:rPr lang="tr-TR" sz="1000" dirty="0">
                          <a:effectLst/>
                          <a:latin typeface="Calibri"/>
                          <a:ea typeface="Calibri"/>
                        </a:rPr>
                        <a:t> Toplum temelli erken çocukluk hizmetlerinden yararlanan çocuk sayısı (3000)</a:t>
                      </a:r>
                      <a:r>
                        <a:rPr lang="tr-TR" sz="1000" kern="1200" dirty="0">
                          <a:solidFill>
                            <a:srgbClr val="000000"/>
                          </a:solidFill>
                          <a:effectLst/>
                          <a:latin typeface="Times New Roman"/>
                          <a:ea typeface="Times New Roman"/>
                        </a:rPr>
                        <a:t> </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473806">
                <a:tc>
                  <a:txBody>
                    <a:bodyPr/>
                    <a:lstStyle/>
                    <a:p>
                      <a:pPr algn="ctr">
                        <a:spcAft>
                          <a:spcPts val="0"/>
                        </a:spcAft>
                      </a:pPr>
                      <a:r>
                        <a:rPr lang="tr-TR" sz="1200" b="1" kern="1200" dirty="0">
                          <a:solidFill>
                            <a:srgbClr val="000000"/>
                          </a:solidFill>
                          <a:effectLst/>
                          <a:latin typeface="Times New Roman"/>
                          <a:ea typeface="Times New Roman"/>
                        </a:rPr>
                        <a:t>Faaliyet</a:t>
                      </a:r>
                      <a:endParaRPr lang="tr-TR" sz="18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lgn="just">
                        <a:spcAft>
                          <a:spcPts val="0"/>
                        </a:spcAft>
                      </a:pPr>
                      <a:r>
                        <a:rPr lang="tr-TR" sz="1000" kern="1200" dirty="0">
                          <a:solidFill>
                            <a:srgbClr val="000000"/>
                          </a:solidFill>
                          <a:effectLst/>
                          <a:latin typeface="Times New Roman"/>
                          <a:ea typeface="Times New Roman"/>
                        </a:rPr>
                        <a:t>F1. Mülki İdari Amirleri, il /ilçe Millî Eğitim Müdürlükleri tarafından okul öncesi eğitim konusunda farkındalık artıracak çalışmalar yapılması.</a:t>
                      </a:r>
                      <a:endParaRPr lang="tr-TR" sz="1200" dirty="0">
                        <a:effectLst/>
                        <a:latin typeface="Times New Roman"/>
                        <a:ea typeface="Times New Roman"/>
                      </a:endParaRPr>
                    </a:p>
                    <a:p>
                      <a:pPr algn="just">
                        <a:spcAft>
                          <a:spcPts val="0"/>
                        </a:spcAft>
                      </a:pPr>
                      <a:r>
                        <a:rPr lang="tr-TR" sz="1000" kern="1200" dirty="0">
                          <a:solidFill>
                            <a:srgbClr val="FF0000"/>
                          </a:solidFill>
                          <a:effectLst/>
                          <a:latin typeface="Times New Roman"/>
                          <a:ea typeface="Times New Roman"/>
                        </a:rPr>
                        <a:t>F2.Okullaşma oranlarının en düşük ve en yüksek olduğu belirlenen iller arasında durum değerlendirme toplantısı yapılması.</a:t>
                      </a:r>
                      <a:endParaRPr lang="tr-TR" sz="1200" dirty="0">
                        <a:effectLst/>
                        <a:latin typeface="Times New Roman"/>
                        <a:ea typeface="Times New Roman"/>
                      </a:endParaRPr>
                    </a:p>
                    <a:p>
                      <a:pPr algn="just">
                        <a:spcAft>
                          <a:spcPts val="0"/>
                        </a:spcAft>
                      </a:pPr>
                      <a:r>
                        <a:rPr lang="tr-TR" sz="1000" kern="1200" dirty="0">
                          <a:solidFill>
                            <a:srgbClr val="FF0000"/>
                          </a:solidFill>
                          <a:effectLst/>
                          <a:latin typeface="Times New Roman"/>
                          <a:ea typeface="Times New Roman"/>
                        </a:rPr>
                        <a:t>F3.İzleme ve değerlendirme raporunun hazırlanması.</a:t>
                      </a:r>
                      <a:endParaRPr lang="tr-TR" sz="12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165083">
                <a:tc gridSpan="5">
                  <a:txBody>
                    <a:bodyPr/>
                    <a:lstStyle/>
                    <a:p>
                      <a:pPr algn="ctr">
                        <a:spcAft>
                          <a:spcPts val="0"/>
                        </a:spcAft>
                      </a:pPr>
                      <a:r>
                        <a:rPr lang="tr-TR" sz="1100" b="1" kern="1200" dirty="0">
                          <a:solidFill>
                            <a:srgbClr val="000000"/>
                          </a:solidFill>
                          <a:effectLst/>
                          <a:latin typeface="Times New Roman"/>
                          <a:ea typeface="Times New Roman"/>
                        </a:rPr>
                        <a:t>Performans Göstergesi Gerçekleşme Durumu </a:t>
                      </a:r>
                      <a:r>
                        <a:rPr lang="tr-TR" sz="1100" b="1" kern="1200" dirty="0">
                          <a:solidFill>
                            <a:srgbClr val="C00000"/>
                          </a:solidFill>
                          <a:effectLst/>
                          <a:latin typeface="Times New Roman"/>
                          <a:ea typeface="Times New Roman"/>
                        </a:rPr>
                        <a:t>(İl Düzeyinde)</a:t>
                      </a:r>
                      <a:endParaRPr lang="tr-TR" sz="16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PG1</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PG2</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65083">
                <a:tc gridSpan="2">
                  <a:txBody>
                    <a:bodyPr/>
                    <a:lstStyle/>
                    <a:p>
                      <a:pPr algn="ctr">
                        <a:spcAft>
                          <a:spcPts val="0"/>
                        </a:spcAft>
                      </a:pPr>
                      <a:r>
                        <a:rPr lang="tr-TR" sz="900" b="1" kern="1200" dirty="0">
                          <a:solidFill>
                            <a:srgbClr val="000000"/>
                          </a:solidFill>
                          <a:effectLst/>
                          <a:latin typeface="Times New Roman"/>
                          <a:ea typeface="Times New Roman"/>
                        </a:rPr>
                        <a:t>PG3</a:t>
                      </a:r>
                      <a:endParaRPr lang="tr-TR" sz="1100" dirty="0">
                        <a:effectLst/>
                        <a:latin typeface="Times New Roman"/>
                        <a:ea typeface="Times New Roman"/>
                      </a:endParaRPr>
                    </a:p>
                  </a:txBody>
                  <a:tcPr marL="48181" marR="48181" marT="77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a:spcAft>
                          <a:spcPts val="0"/>
                        </a:spcAft>
                      </a:pPr>
                      <a:r>
                        <a:rPr lang="tr-TR" sz="900">
                          <a:effectLst/>
                          <a:latin typeface="Arial"/>
                          <a:ea typeface="Times New Roman"/>
                        </a:rPr>
                        <a:t> </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319444">
                <a:tc gridSpan="4">
                  <a:txBody>
                    <a:bodyPr/>
                    <a:lstStyle/>
                    <a:p>
                      <a:pPr algn="ctr">
                        <a:spcAft>
                          <a:spcPts val="0"/>
                        </a:spcAft>
                      </a:pPr>
                      <a:r>
                        <a:rPr lang="tr-TR" sz="1100" b="1" kern="1200" dirty="0">
                          <a:solidFill>
                            <a:srgbClr val="000000"/>
                          </a:solidFill>
                          <a:effectLst/>
                          <a:latin typeface="Times New Roman"/>
                          <a:ea typeface="Times New Roman"/>
                        </a:rPr>
                        <a:t>Yürütülen Faaliyetlere İlişkin Bilgi</a:t>
                      </a:r>
                      <a:r>
                        <a:rPr lang="tr-TR" sz="1100" dirty="0">
                          <a:effectLst/>
                          <a:latin typeface="Arial"/>
                          <a:ea typeface="Times New Roman"/>
                        </a:rPr>
                        <a:t> </a:t>
                      </a:r>
                      <a:r>
                        <a:rPr lang="tr-TR" sz="1100" b="1" kern="1200" dirty="0">
                          <a:solidFill>
                            <a:srgbClr val="C00000"/>
                          </a:solidFill>
                          <a:effectLst/>
                          <a:latin typeface="Times New Roman"/>
                          <a:ea typeface="Times New Roman"/>
                        </a:rPr>
                        <a:t>(İl Düzeyinde)</a:t>
                      </a:r>
                      <a:endParaRPr lang="tr-TR" sz="16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050" b="1" kern="1200" dirty="0">
                          <a:solidFill>
                            <a:srgbClr val="000000"/>
                          </a:solidFill>
                          <a:effectLst/>
                          <a:latin typeface="Times New Roman"/>
                          <a:ea typeface="Times New Roman"/>
                        </a:rPr>
                        <a:t>Ödenek ve Harcama Durumu (TL)</a:t>
                      </a:r>
                      <a:endParaRPr lang="tr-TR" sz="14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68126">
                <a:tc gridSpan="2">
                  <a:txBody>
                    <a:bodyPr/>
                    <a:lstStyle/>
                    <a:p>
                      <a:pPr algn="ctr">
                        <a:spcAft>
                          <a:spcPts val="0"/>
                        </a:spcAft>
                      </a:pPr>
                      <a:r>
                        <a:rPr lang="tr-TR" sz="900" b="1" kern="1200" dirty="0">
                          <a:solidFill>
                            <a:srgbClr val="000000"/>
                          </a:solidFill>
                          <a:effectLst/>
                          <a:latin typeface="Times New Roman"/>
                          <a:ea typeface="Times New Roman"/>
                        </a:rPr>
                        <a:t>F1</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endParaRPr lang="tr-TR" sz="1000" dirty="0">
                        <a:effectLst/>
                        <a:latin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endParaRPr lang="tr-TR" sz="2400" dirty="0"/>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2233">
                <a:tc gridSpan="2">
                  <a:txBody>
                    <a:bodyPr/>
                    <a:lstStyle/>
                    <a:p>
                      <a:pPr algn="ctr">
                        <a:spcAft>
                          <a:spcPts val="0"/>
                        </a:spcAft>
                      </a:pPr>
                      <a:r>
                        <a:rPr lang="tr-TR" sz="900" b="1" kern="1200">
                          <a:solidFill>
                            <a:srgbClr val="FF0000"/>
                          </a:solidFill>
                          <a:effectLst/>
                          <a:latin typeface="Times New Roman"/>
                          <a:ea typeface="Times New Roman"/>
                        </a:rPr>
                        <a:t>F2</a:t>
                      </a:r>
                      <a:endParaRPr lang="tr-TR" sz="110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endParaRPr lang="tr-TR" sz="1000" dirty="0">
                        <a:effectLst/>
                        <a:latin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b="1" i="1">
                          <a:effectLst/>
                          <a:latin typeface="Arial"/>
                          <a:ea typeface="Times New Roman"/>
                        </a:rPr>
                        <a:t> </a:t>
                      </a:r>
                      <a:endParaRPr lang="tr-TR" sz="11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5083">
                <a:tc gridSpan="2">
                  <a:txBody>
                    <a:bodyPr/>
                    <a:lstStyle/>
                    <a:p>
                      <a:pPr algn="ctr">
                        <a:spcAft>
                          <a:spcPts val="0"/>
                        </a:spcAft>
                      </a:pPr>
                      <a:r>
                        <a:rPr lang="tr-TR" sz="900" b="1" kern="1200" dirty="0">
                          <a:solidFill>
                            <a:srgbClr val="FF0000"/>
                          </a:solidFill>
                          <a:effectLst/>
                          <a:latin typeface="Times New Roman"/>
                          <a:ea typeface="Times New Roman"/>
                        </a:rPr>
                        <a:t>F3</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spcAft>
                          <a:spcPts val="0"/>
                        </a:spcAft>
                      </a:pPr>
                      <a:r>
                        <a:rPr lang="tr-TR" sz="900" dirty="0">
                          <a:effectLst/>
                          <a:latin typeface="Arial"/>
                          <a:ea typeface="Times New Roman"/>
                        </a:rPr>
                        <a:t> </a:t>
                      </a:r>
                      <a:endParaRPr lang="tr-TR" sz="1100" dirty="0">
                        <a:effectLst/>
                        <a:latin typeface="Times New Roman"/>
                        <a:ea typeface="Times New Roman"/>
                      </a:endParaRPr>
                    </a:p>
                  </a:txBody>
                  <a:tcPr marL="48181" marR="48181" marT="7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900" dirty="0">
                          <a:effectLst/>
                          <a:latin typeface="Arial"/>
                          <a:ea typeface="Times New Roman"/>
                        </a:rPr>
                        <a:t> </a:t>
                      </a:r>
                      <a:endParaRPr lang="tr-TR" sz="11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6661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489273" y="1260154"/>
            <a:ext cx="7612062" cy="461962"/>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400" b="1" kern="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TOPLANTININ AMACI VE KAPSAMI</a:t>
            </a:r>
          </a:p>
        </p:txBody>
      </p:sp>
      <p:pic>
        <p:nvPicPr>
          <p:cNvPr id="16386" name="Picture 2"/>
          <p:cNvPicPr>
            <a:picLocks noChangeAspect="1" noChangeArrowheads="1"/>
          </p:cNvPicPr>
          <p:nvPr/>
        </p:nvPicPr>
        <p:blipFill>
          <a:blip r:embed="rId3"/>
          <a:srcRect l="4179"/>
          <a:stretch>
            <a:fillRect/>
          </a:stretch>
        </p:blipFill>
        <p:spPr bwMode="auto">
          <a:xfrm>
            <a:off x="1857375" y="1"/>
            <a:ext cx="7286625" cy="1122362"/>
          </a:xfrm>
          <a:prstGeom prst="rect">
            <a:avLst/>
          </a:prstGeom>
          <a:noFill/>
          <a:ln w="9525">
            <a:noFill/>
            <a:miter lim="800000"/>
            <a:headEnd/>
            <a:tailEnd/>
          </a:ln>
        </p:spPr>
      </p:pic>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dirty="0">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dirty="0">
                <a:solidFill>
                  <a:schemeClr val="bg1"/>
                </a:solidFill>
                <a:effectLst>
                  <a:outerShdw blurRad="38100" dist="38100" dir="2700000" algn="tl">
                    <a:srgbClr val="C0C0C0"/>
                  </a:outerShdw>
                </a:effectLst>
                <a:latin typeface="Times New Roman" pitchFamily="18" charset="0"/>
              </a:rPr>
              <a:t>YATIRIM İZLEME VE KOORDİNASYON BAŞKANLIĞI</a:t>
            </a:r>
          </a:p>
        </p:txBody>
      </p:sp>
      <p:pic>
        <p:nvPicPr>
          <p:cNvPr id="16388" name="Picture 2"/>
          <p:cNvPicPr>
            <a:picLocks noChangeAspect="1" noChangeArrowheads="1"/>
          </p:cNvPicPr>
          <p:nvPr/>
        </p:nvPicPr>
        <p:blipFill>
          <a:blip r:embed="rId4"/>
          <a:srcRect t="4179"/>
          <a:stretch>
            <a:fillRect/>
          </a:stretch>
        </p:blipFill>
        <p:spPr bwMode="auto">
          <a:xfrm>
            <a:off x="8429625" y="0"/>
            <a:ext cx="714375" cy="6858000"/>
          </a:xfrm>
          <a:prstGeom prst="rect">
            <a:avLst/>
          </a:prstGeom>
          <a:noFill/>
          <a:ln w="9525">
            <a:noFill/>
            <a:miter lim="800000"/>
            <a:headEnd/>
            <a:tailEnd/>
          </a:ln>
        </p:spPr>
      </p:pic>
      <p:pic>
        <p:nvPicPr>
          <p:cNvPr id="16389" name="9 Resim" descr="aydın valilik logo.pn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16390" name="Rectangle 1"/>
          <p:cNvSpPr>
            <a:spLocks noChangeArrowheads="1"/>
          </p:cNvSpPr>
          <p:nvPr/>
        </p:nvSpPr>
        <p:spPr bwMode="auto">
          <a:xfrm>
            <a:off x="327522" y="2215318"/>
            <a:ext cx="7816353" cy="3693319"/>
          </a:xfrm>
          <a:prstGeom prst="rect">
            <a:avLst/>
          </a:prstGeom>
          <a:noFill/>
          <a:ln w="9525">
            <a:noFill/>
            <a:miter lim="800000"/>
            <a:headEnd/>
            <a:tailEnd/>
          </a:ln>
        </p:spPr>
        <p:txBody>
          <a:bodyPr wrap="square" anchor="ctr">
            <a:spAutoFit/>
          </a:bodyPr>
          <a:lstStyle/>
          <a:p>
            <a:pPr marL="285750" indent="-2857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Genel Bütçe Kapsamında Yer Alan İl Düzeyindeki   Kamu Kurum ve Kuruluşlarının (Adli ve Askeri Teşkilatlar Hariç) Yürüttükleri Yatırım, Hizmet, Faaliyet ve Çalışmaların, Stratejik Plan ve Performans Programlarında Yer alan Amaç, Hedef ve Faaliyetlere  Uygunluğuna İlişkin Hazırlanacak  Değerlendirme Raporunun Hazırlanma Sürecinin Tanıtılması</a:t>
            </a:r>
          </a:p>
          <a:p>
            <a:pPr algn="just"/>
            <a:endParaRPr lang="tr-TR" dirty="0">
              <a:solidFill>
                <a:srgbClr val="000000"/>
              </a:solidFill>
              <a:latin typeface="Times New Roman" pitchFamily="18" charset="0"/>
              <a:cs typeface="Times New Roman" pitchFamily="18" charset="0"/>
            </a:endParaRPr>
          </a:p>
          <a:p>
            <a:pPr marL="285750" indent="-285750" algn="just" eaLnBrk="0" hangingPunct="0">
              <a:buFont typeface="Wingdings" panose="05000000000000000000" pitchFamily="2" charset="2"/>
              <a:buChar char="Ø"/>
            </a:pPr>
            <a:r>
              <a:rPr lang="tr-TR" dirty="0">
                <a:solidFill>
                  <a:srgbClr val="000000"/>
                </a:solidFill>
                <a:latin typeface="Times New Roman" pitchFamily="18" charset="0"/>
                <a:cs typeface="Times New Roman" pitchFamily="18" charset="0"/>
              </a:rPr>
              <a:t>Performans Programlarında Belirlenen Hedeflere Ne Derece Ulaşıldığını Ölçmek, İzlemek Ve Değerlendirmek Üzere Oluşturulan Performans Göstergelerinin  </a:t>
            </a:r>
            <a:r>
              <a:rPr lang="tr-TR" dirty="0">
                <a:solidFill>
                  <a:srgbClr val="FF0000"/>
                </a:solidFill>
                <a:latin typeface="Times New Roman" pitchFamily="18" charset="0"/>
                <a:cs typeface="Times New Roman" pitchFamily="18" charset="0"/>
              </a:rPr>
              <a:t>İl Düzeyine İndirgenerek  </a:t>
            </a:r>
            <a:r>
              <a:rPr lang="tr-TR" dirty="0">
                <a:solidFill>
                  <a:srgbClr val="000000"/>
                </a:solidFill>
                <a:latin typeface="Times New Roman" pitchFamily="18" charset="0"/>
                <a:cs typeface="Times New Roman" pitchFamily="18" charset="0"/>
              </a:rPr>
              <a:t>Yapılan Faaliyet ve Çalışmalar Neticesinde Elde Edilen Gösterge Değerlerinin oluşturulması,</a:t>
            </a:r>
          </a:p>
          <a:p>
            <a:pPr algn="just" eaLnBrk="0" hangingPunct="0"/>
            <a:endParaRPr lang="tr-TR" dirty="0">
              <a:solidFill>
                <a:srgbClr val="000000"/>
              </a:solidFill>
              <a:latin typeface="Times New Roman" pitchFamily="18" charset="0"/>
              <a:cs typeface="Times New Roman" pitchFamily="18" charset="0"/>
            </a:endParaRPr>
          </a:p>
          <a:p>
            <a:pPr marL="285750" indent="-285750" algn="just" eaLnBrk="0" hangingPunct="0">
              <a:buFont typeface="Wingdings" panose="05000000000000000000" pitchFamily="2" charset="2"/>
              <a:buChar char="Ø"/>
            </a:pPr>
            <a:r>
              <a:rPr lang="tr-TR" dirty="0">
                <a:solidFill>
                  <a:srgbClr val="000000"/>
                </a:solidFill>
                <a:latin typeface="Times New Roman" pitchFamily="18" charset="0"/>
                <a:cs typeface="Times New Roman" pitchFamily="18" charset="0"/>
              </a:rPr>
              <a:t>Hakkında Bilgi Verilecektir.</a:t>
            </a:r>
          </a:p>
          <a:p>
            <a:pPr algn="just" eaLnBrk="0" hangingPunct="0"/>
            <a:endParaRPr lang="tr-TR" dirty="0">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20</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839482"/>
            <a:ext cx="8568952" cy="369332"/>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dirty="0">
                <a:solidFill>
                  <a:srgbClr val="FF0000"/>
                </a:solidFill>
              </a:rPr>
              <a:t>Tablonun Doldurulmuş Örnek Hali</a:t>
            </a:r>
          </a:p>
        </p:txBody>
      </p:sp>
      <p:graphicFrame>
        <p:nvGraphicFramePr>
          <p:cNvPr id="2" name="Tablo 1"/>
          <p:cNvGraphicFramePr>
            <a:graphicFrameLocks noGrp="1"/>
          </p:cNvGraphicFramePr>
          <p:nvPr>
            <p:extLst>
              <p:ext uri="{D42A27DB-BD31-4B8C-83A1-F6EECF244321}">
                <p14:modId xmlns:p14="http://schemas.microsoft.com/office/powerpoint/2010/main" val="3695662984"/>
              </p:ext>
            </p:extLst>
          </p:nvPr>
        </p:nvGraphicFramePr>
        <p:xfrm>
          <a:off x="251521" y="1278728"/>
          <a:ext cx="8665467" cy="5158560"/>
        </p:xfrm>
        <a:graphic>
          <a:graphicData uri="http://schemas.openxmlformats.org/drawingml/2006/table">
            <a:tbl>
              <a:tblPr firstRow="1" firstCol="1" bandRow="1"/>
              <a:tblGrid>
                <a:gridCol w="1151314">
                  <a:extLst>
                    <a:ext uri="{9D8B030D-6E8A-4147-A177-3AD203B41FA5}">
                      <a16:colId xmlns:a16="http://schemas.microsoft.com/office/drawing/2014/main" val="20000"/>
                    </a:ext>
                  </a:extLst>
                </a:gridCol>
                <a:gridCol w="179133">
                  <a:extLst>
                    <a:ext uri="{9D8B030D-6E8A-4147-A177-3AD203B41FA5}">
                      <a16:colId xmlns:a16="http://schemas.microsoft.com/office/drawing/2014/main" val="20001"/>
                    </a:ext>
                  </a:extLst>
                </a:gridCol>
                <a:gridCol w="155764">
                  <a:extLst>
                    <a:ext uri="{9D8B030D-6E8A-4147-A177-3AD203B41FA5}">
                      <a16:colId xmlns:a16="http://schemas.microsoft.com/office/drawing/2014/main" val="20002"/>
                    </a:ext>
                  </a:extLst>
                </a:gridCol>
                <a:gridCol w="2762261">
                  <a:extLst>
                    <a:ext uri="{9D8B030D-6E8A-4147-A177-3AD203B41FA5}">
                      <a16:colId xmlns:a16="http://schemas.microsoft.com/office/drawing/2014/main" val="20003"/>
                    </a:ext>
                  </a:extLst>
                </a:gridCol>
                <a:gridCol w="2154669">
                  <a:extLst>
                    <a:ext uri="{9D8B030D-6E8A-4147-A177-3AD203B41FA5}">
                      <a16:colId xmlns:a16="http://schemas.microsoft.com/office/drawing/2014/main" val="20004"/>
                    </a:ext>
                  </a:extLst>
                </a:gridCol>
                <a:gridCol w="2262326">
                  <a:extLst>
                    <a:ext uri="{9D8B030D-6E8A-4147-A177-3AD203B41FA5}">
                      <a16:colId xmlns:a16="http://schemas.microsoft.com/office/drawing/2014/main" val="20005"/>
                    </a:ext>
                  </a:extLst>
                </a:gridCol>
              </a:tblGrid>
              <a:tr h="330388">
                <a:tc gridSpan="4">
                  <a:txBody>
                    <a:bodyPr/>
                    <a:lstStyle/>
                    <a:p>
                      <a:pPr>
                        <a:spcAft>
                          <a:spcPts val="0"/>
                        </a:spcAft>
                      </a:pPr>
                      <a:r>
                        <a:rPr lang="tr-TR" sz="1200" b="1" kern="1200" dirty="0">
                          <a:solidFill>
                            <a:srgbClr val="FFFFFF"/>
                          </a:solidFill>
                          <a:effectLst/>
                          <a:latin typeface="Times New Roman"/>
                          <a:ea typeface="Times New Roman"/>
                        </a:rPr>
                        <a:t>Değerlendirme Raporuna Konu Birim: </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b="1" kern="1200" dirty="0">
                          <a:solidFill>
                            <a:srgbClr val="000000"/>
                          </a:solidFill>
                          <a:effectLst/>
                          <a:latin typeface="Times New Roman"/>
                          <a:ea typeface="Times New Roman"/>
                        </a:rPr>
                        <a:t>İl Milli Eğitim Müdürlüğü  </a:t>
                      </a:r>
                      <a:endParaRPr lang="tr-TR" sz="16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493953">
                <a:tc gridSpan="4">
                  <a:txBody>
                    <a:bodyPr/>
                    <a:lstStyle/>
                    <a:p>
                      <a:pPr>
                        <a:spcAft>
                          <a:spcPts val="0"/>
                        </a:spcAft>
                      </a:pPr>
                      <a:r>
                        <a:rPr lang="tr-TR" sz="1200" b="1" kern="1200" dirty="0">
                          <a:solidFill>
                            <a:srgbClr val="FFFFFF"/>
                          </a:solidFill>
                          <a:effectLst/>
                          <a:latin typeface="Times New Roman"/>
                          <a:ea typeface="Times New Roman"/>
                        </a:rPr>
                        <a:t>Değerlendirmeye Konu Stratejik Plan ve Performans Programı:</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spcAft>
                          <a:spcPts val="0"/>
                        </a:spcAft>
                      </a:pPr>
                      <a:r>
                        <a:rPr lang="tr-TR" sz="1400" dirty="0">
                          <a:effectLst/>
                          <a:latin typeface="Times New Roman"/>
                          <a:ea typeface="Times New Roman"/>
                        </a:rPr>
                        <a:t>Milli Eğitim Bakanlığı 2010-2014 Dönemi Stratejik Planı </a:t>
                      </a:r>
                      <a:endParaRPr lang="tr-TR" sz="1600" dirty="0">
                        <a:effectLst/>
                        <a:latin typeface="Times New Roman"/>
                        <a:ea typeface="Times New Roman"/>
                      </a:endParaRPr>
                    </a:p>
                    <a:p>
                      <a:pPr>
                        <a:spcAft>
                          <a:spcPts val="0"/>
                        </a:spcAft>
                      </a:pPr>
                      <a:r>
                        <a:rPr lang="tr-TR" sz="1400" dirty="0">
                          <a:effectLst/>
                          <a:latin typeface="Times New Roman"/>
                          <a:ea typeface="Times New Roman"/>
                        </a:rPr>
                        <a:t>2014 Yılı Performans Programı</a:t>
                      </a:r>
                      <a:endParaRPr lang="tr-TR" sz="16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470587">
                <a:tc gridSpan="2">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b="1" dirty="0">
                          <a:effectLst/>
                          <a:latin typeface="+mn-lt"/>
                          <a:ea typeface="Calibri"/>
                        </a:rPr>
                        <a:t>PORGRAM 1</a:t>
                      </a:r>
                      <a:r>
                        <a:rPr lang="tr-TR" sz="1050" dirty="0">
                          <a:effectLst/>
                          <a:latin typeface="Calibri"/>
                          <a:ea typeface="Calibri"/>
                        </a:rPr>
                        <a:t>. Her bireyin iyi bir vatandaş olması için Atatürk ilkelerine bağlı, bilimsel düşünceyi rehber edinmiş, demokrasi kültürü ve değerlerini benimsemiş, insan haklarına saygılı, ruhsal, bedensel ve zihinsel yönden sağlıklı ve dengeli yetişmiş, çevreye duyarlı ve özgüveni gelişmiş bireyler yetiştiren bir ilköğretim eğitimini her Türk vatandaşına fırsat ve imkân eşitliği içinde sunmak.</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470587">
                <a:tc gridSpan="2">
                  <a:txBody>
                    <a:bodyPr/>
                    <a:lstStyle/>
                    <a:p>
                      <a:pPr algn="ctr">
                        <a:spcAft>
                          <a:spcPts val="0"/>
                        </a:spcAft>
                      </a:pPr>
                      <a:r>
                        <a:rPr lang="en-US" sz="1100" b="1" kern="1200" dirty="0">
                          <a:solidFill>
                            <a:schemeClr val="tx1"/>
                          </a:solidFill>
                          <a:effectLst/>
                          <a:latin typeface="+mn-lt"/>
                          <a:ea typeface="+mn-ea"/>
                          <a:cs typeface="+mn-cs"/>
                        </a:rPr>
                        <a:t>ALT PROGRAM-</a:t>
                      </a:r>
                      <a:endParaRPr lang="tr-TR" sz="1100" b="1" kern="1200" dirty="0">
                        <a:solidFill>
                          <a:schemeClr val="tx1"/>
                        </a:solidFill>
                        <a:effectLst/>
                        <a:latin typeface="+mn-lt"/>
                        <a:ea typeface="+mn-ea"/>
                        <a:cs typeface="+mn-cs"/>
                      </a:endParaRPr>
                    </a:p>
                    <a:p>
                      <a:pPr algn="ctr">
                        <a:spcAft>
                          <a:spcPts val="0"/>
                        </a:spcAft>
                      </a:pPr>
                      <a:r>
                        <a:rPr lang="en-US" sz="1100" b="1" kern="1200" dirty="0">
                          <a:solidFill>
                            <a:schemeClr val="tx1"/>
                          </a:solidFill>
                          <a:effectLst/>
                          <a:latin typeface="+mn-lt"/>
                          <a:ea typeface="+mn-ea"/>
                          <a:cs typeface="+mn-cs"/>
                        </a:rPr>
                        <a:t>ALT PROGRAM HEDEFİ</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b="1" dirty="0">
                          <a:effectLst/>
                          <a:latin typeface="+mn-lt"/>
                          <a:ea typeface="Calibri"/>
                        </a:rPr>
                        <a:t>Alt Program 1.1:</a:t>
                      </a:r>
                      <a:r>
                        <a:rPr lang="tr-TR" sz="1050" dirty="0">
                          <a:effectLst/>
                          <a:latin typeface="Calibri"/>
                          <a:ea typeface="Calibri"/>
                        </a:rPr>
                        <a:t> İlköğretimde % 98,20 olan net okullaşma oranını plan dönemi sonuna kadar % 100’e çıkarmak</a:t>
                      </a:r>
                      <a:endParaRPr lang="tr-TR" sz="1100" dirty="0">
                        <a:effectLst/>
                        <a:latin typeface="Times New Roman"/>
                        <a:ea typeface="Times New Roman"/>
                      </a:endParaRPr>
                    </a:p>
                    <a:p>
                      <a:pPr>
                        <a:spcAft>
                          <a:spcPts val="0"/>
                        </a:spcAft>
                      </a:pPr>
                      <a:r>
                        <a:rPr lang="tr-TR" sz="1050" b="1" dirty="0">
                          <a:effectLst/>
                          <a:latin typeface="+mn-lt"/>
                          <a:ea typeface="Calibri"/>
                        </a:rPr>
                        <a:t>Alt Program Hedefi:  </a:t>
                      </a:r>
                      <a:r>
                        <a:rPr lang="tr-TR" sz="1050" b="1" dirty="0">
                          <a:effectLst/>
                          <a:latin typeface="Calibri"/>
                          <a:ea typeface="Calibri"/>
                        </a:rPr>
                        <a:t>1.</a:t>
                      </a:r>
                      <a:r>
                        <a:rPr lang="tr-TR" sz="1050" dirty="0">
                          <a:effectLst/>
                          <a:latin typeface="Calibri"/>
                          <a:ea typeface="Calibri"/>
                        </a:rPr>
                        <a:t>48-66 ay çağ nüfusunun okullaşma oranını %70’e yükseltmek.</a:t>
                      </a:r>
                      <a:r>
                        <a:rPr lang="tr-TR" sz="1050" b="1" dirty="0">
                          <a:effectLst/>
                          <a:latin typeface="Calibri"/>
                          <a:ea typeface="Calibri"/>
                        </a:rPr>
                        <a:t> 2.</a:t>
                      </a:r>
                      <a:r>
                        <a:rPr lang="tr-TR" sz="1050" dirty="0">
                          <a:effectLst/>
                          <a:latin typeface="Calibri"/>
                          <a:ea typeface="Calibri"/>
                        </a:rPr>
                        <a:t>İlkokulda %98,66, ortaokulda %93,09 olan net okullaşma oranını 2014 yılı sonuna kadar %100’e çıkarmak.</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626363">
                <a:tc gridSpan="2">
                  <a:txBody>
                    <a:bodyPr/>
                    <a:lstStyle/>
                    <a:p>
                      <a:pPr algn="ctr">
                        <a:spcAft>
                          <a:spcPts val="0"/>
                        </a:spcAft>
                      </a:pPr>
                      <a:r>
                        <a:rPr lang="tr-TR" sz="1100" b="1" kern="1200" dirty="0">
                          <a:solidFill>
                            <a:srgbClr val="000000"/>
                          </a:solidFill>
                          <a:effectLst/>
                          <a:latin typeface="Times New Roman"/>
                          <a:ea typeface="Times New Roman"/>
                        </a:rPr>
                        <a:t>Performans Göstergesi</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dirty="0"/>
                    </a:p>
                  </a:txBody>
                  <a:tcPr/>
                </a:tc>
                <a:tc gridSpan="4">
                  <a:txBody>
                    <a:bodyPr/>
                    <a:lstStyle/>
                    <a:p>
                      <a:pPr>
                        <a:spcAft>
                          <a:spcPts val="0"/>
                        </a:spcAft>
                      </a:pPr>
                      <a:r>
                        <a:rPr lang="tr-TR" sz="1050" b="1" dirty="0">
                          <a:effectLst/>
                          <a:latin typeface="Calibri"/>
                          <a:ea typeface="Calibri"/>
                        </a:rPr>
                        <a:t>PG1.</a:t>
                      </a:r>
                      <a:r>
                        <a:rPr lang="tr-TR" sz="1050" dirty="0">
                          <a:effectLst/>
                          <a:latin typeface="Calibri"/>
                          <a:ea typeface="Calibri"/>
                        </a:rPr>
                        <a:t> Okul öncesi eğitimde öğretmen başına düşen çocuk sayısı (22)</a:t>
                      </a:r>
                      <a:endParaRPr lang="tr-TR" sz="1100" dirty="0">
                        <a:effectLst/>
                        <a:latin typeface="Times New Roman"/>
                        <a:ea typeface="Times New Roman"/>
                      </a:endParaRPr>
                    </a:p>
                    <a:p>
                      <a:pPr>
                        <a:spcAft>
                          <a:spcPts val="0"/>
                        </a:spcAft>
                      </a:pPr>
                      <a:r>
                        <a:rPr lang="tr-TR" sz="1050" b="1" dirty="0">
                          <a:effectLst/>
                          <a:latin typeface="Calibri"/>
                          <a:ea typeface="Calibri"/>
                        </a:rPr>
                        <a:t>PG2.</a:t>
                      </a:r>
                      <a:r>
                        <a:rPr lang="tr-TR" sz="1050" dirty="0">
                          <a:effectLst/>
                          <a:latin typeface="Calibri"/>
                          <a:ea typeface="Calibri"/>
                        </a:rPr>
                        <a:t> 48-66 ay çağ nüfusunun okullaşma oranı (%70)</a:t>
                      </a:r>
                      <a:endParaRPr lang="tr-TR" sz="1100" dirty="0">
                        <a:effectLst/>
                        <a:latin typeface="Times New Roman"/>
                        <a:ea typeface="Times New Roman"/>
                      </a:endParaRPr>
                    </a:p>
                    <a:p>
                      <a:pPr>
                        <a:spcAft>
                          <a:spcPts val="0"/>
                        </a:spcAft>
                      </a:pPr>
                      <a:r>
                        <a:rPr lang="tr-TR" sz="1050" b="1" dirty="0">
                          <a:effectLst/>
                          <a:latin typeface="Calibri"/>
                          <a:ea typeface="Calibri"/>
                        </a:rPr>
                        <a:t>PG3.</a:t>
                      </a:r>
                      <a:r>
                        <a:rPr lang="tr-TR" sz="1050" dirty="0">
                          <a:effectLst/>
                          <a:latin typeface="Calibri"/>
                          <a:ea typeface="Calibri"/>
                        </a:rPr>
                        <a:t> Toplum temelli erken çocukluk hizmetlerinden yararlanan çocuk sayısı (3000)</a:t>
                      </a:r>
                      <a:endParaRPr lang="tr-TR" sz="1100" dirty="0">
                        <a:effectLst/>
                        <a:latin typeface="Times New Roman"/>
                        <a:ea typeface="Times New Roman"/>
                      </a:endParaRPr>
                    </a:p>
                    <a:p>
                      <a:pPr>
                        <a:spcAft>
                          <a:spcPts val="0"/>
                        </a:spcAft>
                      </a:pPr>
                      <a:r>
                        <a:rPr lang="tr-TR" sz="1050" kern="1200" dirty="0">
                          <a:solidFill>
                            <a:srgbClr val="000000"/>
                          </a:solidFill>
                          <a:effectLst/>
                          <a:latin typeface="Times New Roman"/>
                          <a:ea typeface="Times New Roman"/>
                        </a:rPr>
                        <a:t>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470587">
                <a:tc gridSpan="2">
                  <a:txBody>
                    <a:bodyPr/>
                    <a:lstStyle/>
                    <a:p>
                      <a:pPr algn="ctr">
                        <a:spcAft>
                          <a:spcPts val="0"/>
                        </a:spcAft>
                      </a:pPr>
                      <a:r>
                        <a:rPr lang="tr-TR" sz="1100" b="1" kern="1200" dirty="0">
                          <a:solidFill>
                            <a:srgbClr val="000000"/>
                          </a:solidFill>
                          <a:effectLst/>
                          <a:latin typeface="Times New Roman"/>
                          <a:ea typeface="Times New Roman"/>
                        </a:rPr>
                        <a:t>Faaliyet</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gridSpan="4">
                  <a:txBody>
                    <a:bodyPr/>
                    <a:lstStyle/>
                    <a:p>
                      <a:pPr algn="just">
                        <a:spcAft>
                          <a:spcPts val="0"/>
                        </a:spcAft>
                      </a:pPr>
                      <a:r>
                        <a:rPr lang="tr-TR" sz="1050" kern="1200" dirty="0">
                          <a:solidFill>
                            <a:srgbClr val="000000"/>
                          </a:solidFill>
                          <a:effectLst/>
                          <a:latin typeface="Times New Roman"/>
                          <a:ea typeface="Times New Roman"/>
                        </a:rPr>
                        <a:t>F1. Mülki İdari Amirleri, il /ilçe Millî Eğitim Müdürlükleri tarafından okul öncesi eğitim konusunda farkındalık artıracak çalışmalar yapılması.</a:t>
                      </a:r>
                      <a:endParaRPr lang="tr-TR" sz="1100" dirty="0">
                        <a:effectLst/>
                        <a:latin typeface="Times New Roman"/>
                        <a:ea typeface="Times New Roman"/>
                      </a:endParaRPr>
                    </a:p>
                    <a:p>
                      <a:pPr algn="just">
                        <a:spcAft>
                          <a:spcPts val="0"/>
                        </a:spcAft>
                      </a:pPr>
                      <a:r>
                        <a:rPr lang="tr-TR" sz="1050" kern="1200" dirty="0">
                          <a:solidFill>
                            <a:srgbClr val="FF0000"/>
                          </a:solidFill>
                          <a:effectLst/>
                          <a:latin typeface="Times New Roman"/>
                          <a:ea typeface="Times New Roman"/>
                        </a:rPr>
                        <a:t>F2.Okullaşma oranlarının en düşük ve en yüksek olduğu belirlenen iller arasında durum değerlendirme toplantısı yapılması.</a:t>
                      </a:r>
                      <a:endParaRPr lang="tr-TR" sz="1100" dirty="0">
                        <a:effectLst/>
                        <a:latin typeface="Times New Roman"/>
                        <a:ea typeface="Times New Roman"/>
                      </a:endParaRPr>
                    </a:p>
                    <a:p>
                      <a:pPr algn="just">
                        <a:spcAft>
                          <a:spcPts val="0"/>
                        </a:spcAft>
                      </a:pPr>
                      <a:r>
                        <a:rPr lang="tr-TR" sz="1050" kern="1200" dirty="0">
                          <a:solidFill>
                            <a:srgbClr val="FF0000"/>
                          </a:solidFill>
                          <a:effectLst/>
                          <a:latin typeface="Times New Roman"/>
                          <a:ea typeface="Times New Roman"/>
                        </a:rPr>
                        <a:t>F3.İzleme ve değerlendirme raporunun hazırlanması.</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225035">
                <a:tc gridSpan="6">
                  <a:txBody>
                    <a:bodyPr/>
                    <a:lstStyle/>
                    <a:p>
                      <a:pPr algn="ctr">
                        <a:spcAft>
                          <a:spcPts val="0"/>
                        </a:spcAft>
                      </a:pPr>
                      <a:r>
                        <a:rPr lang="tr-TR" sz="1200" b="1" kern="1200" dirty="0">
                          <a:solidFill>
                            <a:srgbClr val="000000"/>
                          </a:solidFill>
                          <a:effectLst/>
                          <a:latin typeface="Times New Roman"/>
                          <a:ea typeface="Times New Roman"/>
                        </a:rPr>
                        <a:t>Performans Göstergesi Gerçekleşme Durumu </a:t>
                      </a:r>
                      <a:r>
                        <a:rPr lang="tr-TR" sz="1200" b="1" kern="1200" dirty="0">
                          <a:solidFill>
                            <a:srgbClr val="C00000"/>
                          </a:solidFill>
                          <a:effectLst/>
                          <a:latin typeface="Times New Roman"/>
                          <a:ea typeface="Times New Roman"/>
                        </a:rPr>
                        <a:t>(İl Düzeyinde)</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PG1</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25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PG2</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73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59033">
                <a:tc gridSpan="3">
                  <a:txBody>
                    <a:bodyPr/>
                    <a:lstStyle/>
                    <a:p>
                      <a:pPr algn="ctr">
                        <a:spcAft>
                          <a:spcPts val="0"/>
                        </a:spcAft>
                      </a:pPr>
                      <a:r>
                        <a:rPr lang="tr-TR" sz="1050" b="1" kern="1200" dirty="0">
                          <a:solidFill>
                            <a:srgbClr val="000000"/>
                          </a:solidFill>
                          <a:effectLst/>
                          <a:latin typeface="Times New Roman"/>
                          <a:ea typeface="Times New Roman"/>
                        </a:rPr>
                        <a:t>PG3</a:t>
                      </a:r>
                      <a:endParaRPr lang="tr-TR" sz="1100" dirty="0">
                        <a:effectLst/>
                        <a:latin typeface="Times New Roman"/>
                        <a:ea typeface="Times New Roman"/>
                      </a:endParaRPr>
                    </a:p>
                  </a:txBody>
                  <a:tcPr marL="19756" marR="19756" marT="3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050" dirty="0">
                          <a:effectLst/>
                          <a:latin typeface="Arial"/>
                          <a:ea typeface="Times New Roman"/>
                        </a:rPr>
                        <a:t>120 (+)</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159033">
                <a:tc gridSpan="5">
                  <a:txBody>
                    <a:bodyPr/>
                    <a:lstStyle/>
                    <a:p>
                      <a:pPr algn="ctr">
                        <a:spcAft>
                          <a:spcPts val="0"/>
                        </a:spcAft>
                      </a:pPr>
                      <a:r>
                        <a:rPr lang="tr-TR" sz="1200" b="1" kern="1200" dirty="0">
                          <a:solidFill>
                            <a:srgbClr val="000000"/>
                          </a:solidFill>
                          <a:effectLst/>
                          <a:latin typeface="Times New Roman"/>
                          <a:ea typeface="Times New Roman"/>
                        </a:rPr>
                        <a:t>Yürütülen Faaliyetlere İlişkin Bilgi</a:t>
                      </a:r>
                      <a:r>
                        <a:rPr lang="tr-TR" sz="1200" dirty="0">
                          <a:effectLst/>
                          <a:latin typeface="Arial"/>
                          <a:ea typeface="Times New Roman"/>
                        </a:rPr>
                        <a:t> </a:t>
                      </a:r>
                      <a:r>
                        <a:rPr lang="tr-TR" sz="1200" b="1" kern="1200" dirty="0">
                          <a:solidFill>
                            <a:srgbClr val="C00000"/>
                          </a:solidFill>
                          <a:effectLst/>
                          <a:latin typeface="Times New Roman"/>
                          <a:ea typeface="Times New Roman"/>
                        </a:rPr>
                        <a:t>(İl Düzeyinde)</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kern="1200" dirty="0">
                          <a:solidFill>
                            <a:srgbClr val="000000"/>
                          </a:solidFill>
                          <a:effectLst/>
                          <a:latin typeface="Times New Roman"/>
                          <a:ea typeface="Times New Roman"/>
                        </a:rPr>
                        <a:t>Ödenek ve Harcama Durumu (TL)</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831204">
                <a:tc>
                  <a:txBody>
                    <a:bodyPr/>
                    <a:lstStyle/>
                    <a:p>
                      <a:pPr algn="ctr">
                        <a:spcAft>
                          <a:spcPts val="0"/>
                        </a:spcAft>
                      </a:pPr>
                      <a:r>
                        <a:rPr lang="tr-TR" sz="1050" b="1" kern="1200" dirty="0">
                          <a:solidFill>
                            <a:srgbClr val="000000"/>
                          </a:solidFill>
                          <a:effectLst/>
                          <a:latin typeface="Times New Roman"/>
                          <a:ea typeface="Times New Roman"/>
                        </a:rPr>
                        <a:t>F1</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tr-TR" sz="1200" kern="1200" dirty="0">
                          <a:solidFill>
                            <a:srgbClr val="000000"/>
                          </a:solidFill>
                          <a:effectLst/>
                          <a:latin typeface="Times New Roman"/>
                          <a:ea typeface="Times New Roman"/>
                        </a:rPr>
                        <a:t>İlimizde il /ilçe Millî Eğitim Müdürlükleri tarafından okul öncesi eğitim konusunda farkındalığı artırmaya yönelik olarak Ocak-Aralık 2014 tarihleri arasında toplam 8 adet çalışma yapılmış olup, bu çalışmalarla yaklaşık 1.000 kişiye ulaşılmıştır. Ayrıca 48 velimize eğitim düzenlenmiştir.    </a:t>
                      </a:r>
                      <a:endParaRPr lang="tr-TR" sz="14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just">
                        <a:spcAft>
                          <a:spcPts val="0"/>
                        </a:spcAft>
                      </a:pPr>
                      <a:endParaRPr lang="tr-TR" sz="40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342900" lvl="0" indent="-342900">
                        <a:lnSpc>
                          <a:spcPct val="115000"/>
                        </a:lnSpc>
                        <a:spcAft>
                          <a:spcPts val="1000"/>
                        </a:spcAft>
                        <a:buFont typeface="Symbol"/>
                        <a:buChar char=""/>
                      </a:pPr>
                      <a:r>
                        <a:rPr lang="tr-TR" sz="1200" kern="1200" dirty="0">
                          <a:solidFill>
                            <a:srgbClr val="000000"/>
                          </a:solidFill>
                          <a:effectLst/>
                          <a:latin typeface="Times New Roman"/>
                        </a:rPr>
                        <a:t>Ödenek: 30.000 TL</a:t>
                      </a:r>
                      <a:endParaRPr lang="tr-TR" sz="1200" dirty="0">
                        <a:effectLst/>
                        <a:latin typeface="Times New Roman"/>
                      </a:endParaRPr>
                    </a:p>
                    <a:p>
                      <a:pPr marL="342900" lvl="0" indent="-342900">
                        <a:lnSpc>
                          <a:spcPct val="115000"/>
                        </a:lnSpc>
                        <a:spcAft>
                          <a:spcPts val="1000"/>
                        </a:spcAft>
                        <a:buFont typeface="Symbol"/>
                        <a:buChar char=""/>
                      </a:pPr>
                      <a:r>
                        <a:rPr lang="tr-TR" sz="1200" kern="1200" dirty="0">
                          <a:solidFill>
                            <a:srgbClr val="000000"/>
                          </a:solidFill>
                          <a:effectLst/>
                          <a:latin typeface="Times New Roman"/>
                        </a:rPr>
                        <a:t>Harcama Durumu: 28.000 TL</a:t>
                      </a:r>
                      <a:endParaRPr lang="tr-TR" sz="1200" dirty="0">
                        <a:effectLst/>
                        <a:latin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9033">
                <a:tc>
                  <a:txBody>
                    <a:bodyPr/>
                    <a:lstStyle/>
                    <a:p>
                      <a:pPr algn="ctr">
                        <a:spcAft>
                          <a:spcPts val="0"/>
                        </a:spcAft>
                      </a:pPr>
                      <a:r>
                        <a:rPr lang="tr-TR" sz="1050" b="1" kern="1200" dirty="0">
                          <a:solidFill>
                            <a:srgbClr val="FF0000"/>
                          </a:solidFill>
                          <a:effectLst/>
                          <a:latin typeface="Times New Roman"/>
                          <a:ea typeface="Times New Roman"/>
                        </a:rPr>
                        <a:t>F2</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a:spcAft>
                          <a:spcPts val="0"/>
                        </a:spcAft>
                      </a:pPr>
                      <a:r>
                        <a:rPr lang="tr-TR" sz="1100" b="1" i="1" dirty="0">
                          <a:solidFill>
                            <a:srgbClr val="FF0000"/>
                          </a:solidFill>
                          <a:effectLst/>
                          <a:latin typeface="Arial"/>
                          <a:ea typeface="Times New Roman"/>
                        </a:rPr>
                        <a:t>Merkezi nitelikteki faaliyetler olduğu için il düzeyinde çalışma yapılamamıştır. </a:t>
                      </a:r>
                      <a:endParaRPr lang="tr-TR" sz="12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pPr>
                        <a:spcAft>
                          <a:spcPts val="0"/>
                        </a:spcAft>
                      </a:pPr>
                      <a:endParaRPr lang="tr-TR" sz="40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0012"/>
                  </a:ext>
                </a:extLst>
              </a:tr>
              <a:tr h="159033">
                <a:tc>
                  <a:txBody>
                    <a:bodyPr/>
                    <a:lstStyle/>
                    <a:p>
                      <a:pPr algn="ctr">
                        <a:spcAft>
                          <a:spcPts val="0"/>
                        </a:spcAft>
                      </a:pPr>
                      <a:r>
                        <a:rPr lang="tr-TR" sz="1050" b="1" kern="1200" dirty="0">
                          <a:solidFill>
                            <a:srgbClr val="FF0000"/>
                          </a:solidFill>
                          <a:effectLst/>
                          <a:latin typeface="Times New Roman"/>
                          <a:ea typeface="Times New Roman"/>
                        </a:rPr>
                        <a:t>F3</a:t>
                      </a:r>
                      <a:endParaRPr lang="tr-TR" sz="1100" dirty="0">
                        <a:effectLst/>
                        <a:latin typeface="Times New Roman"/>
                        <a:ea typeface="Times New Roman"/>
                      </a:endParaRPr>
                    </a:p>
                  </a:txBody>
                  <a:tcPr marL="19756" marR="19756" marT="31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5327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8538" y="769938"/>
            <a:ext cx="3024188" cy="409575"/>
          </a:xfrm>
        </p:spPr>
        <p:txBody>
          <a:bodyPr/>
          <a:lstStyle/>
          <a:p>
            <a:pPr marL="0" indent="0" algn="r"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Formu</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6787A96-9991-4583-A427-4F53CBDD5466}" type="slidenum">
              <a:rPr lang="tr-TR" smtClean="0"/>
              <a:pPr>
                <a:defRPr/>
              </a:pPr>
              <a:t>21</a:t>
            </a:fld>
            <a:endParaRPr lang="tr-TR"/>
          </a:p>
        </p:txBody>
      </p:sp>
      <p:pic>
        <p:nvPicPr>
          <p:cNvPr id="31747"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31749"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31750"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a:solidFill>
                  <a:schemeClr val="bg1"/>
                </a:solidFill>
                <a:latin typeface="Times New Roman" pitchFamily="18" charset="0"/>
                <a:cs typeface="Times New Roman" pitchFamily="18" charset="0"/>
              </a:rPr>
              <a:t>(Kurumlar tarafından düzenlenecektir.)</a:t>
            </a:r>
          </a:p>
        </p:txBody>
      </p:sp>
      <p:sp>
        <p:nvSpPr>
          <p:cNvPr id="31751" name="Metin kutusu 1"/>
          <p:cNvSpPr txBox="1">
            <a:spLocks noChangeArrowheads="1"/>
          </p:cNvSpPr>
          <p:nvPr/>
        </p:nvSpPr>
        <p:spPr bwMode="auto">
          <a:xfrm>
            <a:off x="179512" y="1101372"/>
            <a:ext cx="8568952" cy="738664"/>
          </a:xfrm>
          <a:prstGeom prst="rect">
            <a:avLst/>
          </a:prstGeom>
          <a:noFill/>
          <a:ln w="9525">
            <a:noFill/>
            <a:miter lim="800000"/>
            <a:headEnd/>
            <a:tailEnd/>
          </a:ln>
        </p:spPr>
        <p:txBody>
          <a:bodyPr wrap="square">
            <a:spAutoFit/>
          </a:bodyPr>
          <a:lstStyle/>
          <a:p>
            <a:pPr marL="285750" lvl="0" indent="-285750" algn="just">
              <a:buFont typeface="Wingdings" pitchFamily="2" charset="2"/>
              <a:buChar char="q"/>
            </a:pPr>
            <a:r>
              <a:rPr lang="tr-TR" dirty="0">
                <a:solidFill>
                  <a:srgbClr val="FF0000"/>
                </a:solidFill>
              </a:rPr>
              <a:t>Kurumlar tarafından doldurulması gereken boş alanların doldurulması esnasında dikkat edilecek hususlar.</a:t>
            </a:r>
            <a:endParaRPr lang="tr-TR" sz="2400" dirty="0">
              <a:solidFill>
                <a:srgbClr val="FF0000"/>
              </a:solidFill>
            </a:endParaRPr>
          </a:p>
        </p:txBody>
      </p:sp>
      <p:pic>
        <p:nvPicPr>
          <p:cNvPr id="5" name="Picture 2">
            <a:hlinkClick r:id="rId5" action="ppaction://hlinkfile"/>
          </p:cNvPr>
          <p:cNvPicPr>
            <a:picLocks noChangeAspect="1" noChangeArrowheads="1"/>
          </p:cNvPicPr>
          <p:nvPr/>
        </p:nvPicPr>
        <p:blipFill>
          <a:blip r:embed="rId6"/>
          <a:srcRect/>
          <a:stretch>
            <a:fillRect/>
          </a:stretch>
        </p:blipFill>
        <p:spPr bwMode="auto">
          <a:xfrm>
            <a:off x="179512" y="1892643"/>
            <a:ext cx="8568952" cy="4776717"/>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6096" y="830264"/>
            <a:ext cx="3168922" cy="462070"/>
          </a:xfrm>
        </p:spPr>
        <p:txBody>
          <a:bodyPr/>
          <a:lstStyle/>
          <a:p>
            <a:pPr marL="0" indent="0" eaLnBrk="1" hangingPunct="1">
              <a:buFont typeface="Arial" charset="0"/>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Ek-5 Örnek Uygulama</a:t>
            </a:r>
          </a:p>
        </p:txBody>
      </p:sp>
      <p:sp>
        <p:nvSpPr>
          <p:cNvPr id="4" name="Slayt Numarası Yer Tutucusu 3"/>
          <p:cNvSpPr>
            <a:spLocks noGrp="1"/>
          </p:cNvSpPr>
          <p:nvPr>
            <p:ph type="sldNum" sz="quarter" idx="12"/>
          </p:nvPr>
        </p:nvSpPr>
        <p:spPr>
          <a:xfrm>
            <a:off x="6783388" y="6515100"/>
            <a:ext cx="2133600" cy="365125"/>
          </a:xfrm>
        </p:spPr>
        <p:txBody>
          <a:bodyPr/>
          <a:lstStyle/>
          <a:p>
            <a:pPr>
              <a:defRPr/>
            </a:pPr>
            <a:fld id="{AA4127F0-5804-44FF-B71D-84269B19F68B}" type="slidenum">
              <a:rPr lang="tr-TR" smtClean="0"/>
              <a:pPr>
                <a:defRPr/>
              </a:pPr>
              <a:t>22</a:t>
            </a:fld>
            <a:endParaRPr lang="tr-TR"/>
          </a:p>
        </p:txBody>
      </p:sp>
      <p:pic>
        <p:nvPicPr>
          <p:cNvPr id="32771" name="Picture 2"/>
          <p:cNvPicPr>
            <a:picLocks noChangeAspect="1" noChangeArrowheads="1"/>
          </p:cNvPicPr>
          <p:nvPr/>
        </p:nvPicPr>
        <p:blipFill>
          <a:blip r:embed="rId3"/>
          <a:srcRect l="4179"/>
          <a:stretch>
            <a:fillRect/>
          </a:stretch>
        </p:blipFill>
        <p:spPr bwMode="auto">
          <a:xfrm>
            <a:off x="809625" y="6350"/>
            <a:ext cx="8334375" cy="763588"/>
          </a:xfrm>
          <a:prstGeom prst="rect">
            <a:avLst/>
          </a:prstGeom>
          <a:noFill/>
          <a:ln w="9525">
            <a:noFill/>
            <a:miter lim="800000"/>
            <a:headEnd/>
            <a:tailEnd/>
          </a:ln>
        </p:spPr>
      </p:pic>
      <p:pic>
        <p:nvPicPr>
          <p:cNvPr id="32772" name="Picture 2"/>
          <p:cNvPicPr>
            <a:picLocks noChangeAspect="1" noChangeArrowheads="1"/>
          </p:cNvPicPr>
          <p:nvPr/>
        </p:nvPicPr>
        <p:blipFill>
          <a:blip r:embed="rId4"/>
          <a:srcRect t="4179"/>
          <a:stretch>
            <a:fillRect/>
          </a:stretch>
        </p:blipFill>
        <p:spPr bwMode="auto">
          <a:xfrm>
            <a:off x="8916988" y="0"/>
            <a:ext cx="241300" cy="6858000"/>
          </a:xfrm>
          <a:prstGeom prst="rect">
            <a:avLst/>
          </a:prstGeom>
          <a:noFill/>
          <a:ln w="9525">
            <a:noFill/>
            <a:miter lim="800000"/>
            <a:headEnd/>
            <a:tailEnd/>
          </a:ln>
        </p:spPr>
      </p:pic>
      <p:pic>
        <p:nvPicPr>
          <p:cNvPr id="32773"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
        <p:nvSpPr>
          <p:cNvPr id="32775" name="Metin kutusu 9"/>
          <p:cNvSpPr txBox="1">
            <a:spLocks noChangeArrowheads="1"/>
          </p:cNvSpPr>
          <p:nvPr/>
        </p:nvSpPr>
        <p:spPr bwMode="auto">
          <a:xfrm>
            <a:off x="809625" y="0"/>
            <a:ext cx="8355013" cy="830263"/>
          </a:xfrm>
          <a:prstGeom prst="rect">
            <a:avLst/>
          </a:prstGeom>
          <a:noFill/>
          <a:ln w="9525">
            <a:noFill/>
            <a:miter lim="800000"/>
            <a:headEnd/>
            <a:tailEnd/>
          </a:ln>
        </p:spPr>
        <p:txBody>
          <a:bodyPr>
            <a:spAutoFit/>
          </a:bodyPr>
          <a:lstStyle/>
          <a:p>
            <a:pPr algn="just">
              <a:tabLst>
                <a:tab pos="2403475" algn="l"/>
                <a:tab pos="2738438" algn="l"/>
              </a:tabLst>
            </a:pPr>
            <a:r>
              <a:rPr lang="tr-TR" sz="2400" i="1" dirty="0">
                <a:solidFill>
                  <a:schemeClr val="bg1"/>
                </a:solidFill>
                <a:latin typeface="Times New Roman" pitchFamily="18" charset="0"/>
                <a:cs typeface="Times New Roman" pitchFamily="18" charset="0"/>
              </a:rPr>
              <a:t>Faaliyet Değerlendirme Raporu Tablosu</a:t>
            </a:r>
          </a:p>
          <a:p>
            <a:pPr algn="just">
              <a:tabLst>
                <a:tab pos="2403475" algn="l"/>
                <a:tab pos="2738438" algn="l"/>
              </a:tabLst>
            </a:pPr>
            <a:r>
              <a:rPr lang="tr-TR" sz="2400" i="1" dirty="0">
                <a:solidFill>
                  <a:schemeClr val="bg1"/>
                </a:solidFill>
                <a:latin typeface="Times New Roman" pitchFamily="18" charset="0"/>
                <a:cs typeface="Times New Roman" pitchFamily="18" charset="0"/>
              </a:rPr>
              <a:t>(Kurumlar tarafından düzenlenecektir.)</a:t>
            </a:r>
          </a:p>
        </p:txBody>
      </p:sp>
      <p:graphicFrame>
        <p:nvGraphicFramePr>
          <p:cNvPr id="9" name="İçerik Yer Tutucusu 4"/>
          <p:cNvGraphicFramePr>
            <a:graphicFrameLocks/>
          </p:cNvGraphicFramePr>
          <p:nvPr>
            <p:extLst>
              <p:ext uri="{D42A27DB-BD31-4B8C-83A1-F6EECF244321}">
                <p14:modId xmlns:p14="http://schemas.microsoft.com/office/powerpoint/2010/main" val="2470490650"/>
              </p:ext>
            </p:extLst>
          </p:nvPr>
        </p:nvGraphicFramePr>
        <p:xfrm>
          <a:off x="457200" y="1340761"/>
          <a:ext cx="8229600" cy="4980754"/>
        </p:xfrm>
        <a:graphic>
          <a:graphicData uri="http://schemas.openxmlformats.org/drawingml/2006/table">
            <a:tbl>
              <a:tblPr firstRow="1" firstCol="1" bandRow="1"/>
              <a:tblGrid>
                <a:gridCol w="1515247">
                  <a:extLst>
                    <a:ext uri="{9D8B030D-6E8A-4147-A177-3AD203B41FA5}">
                      <a16:colId xmlns:a16="http://schemas.microsoft.com/office/drawing/2014/main" val="20000"/>
                    </a:ext>
                  </a:extLst>
                </a:gridCol>
                <a:gridCol w="217787">
                  <a:extLst>
                    <a:ext uri="{9D8B030D-6E8A-4147-A177-3AD203B41FA5}">
                      <a16:colId xmlns:a16="http://schemas.microsoft.com/office/drawing/2014/main" val="20001"/>
                    </a:ext>
                  </a:extLst>
                </a:gridCol>
                <a:gridCol w="216574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2026568">
                  <a:extLst>
                    <a:ext uri="{9D8B030D-6E8A-4147-A177-3AD203B41FA5}">
                      <a16:colId xmlns:a16="http://schemas.microsoft.com/office/drawing/2014/main" val="20004"/>
                    </a:ext>
                  </a:extLst>
                </a:gridCol>
              </a:tblGrid>
              <a:tr h="576071">
                <a:tc gridSpan="3">
                  <a:txBody>
                    <a:bodyPr/>
                    <a:lstStyle/>
                    <a:p>
                      <a:pPr>
                        <a:spcAft>
                          <a:spcPts val="0"/>
                        </a:spcAft>
                      </a:pPr>
                      <a:r>
                        <a:rPr lang="tr-TR" sz="1100" b="1" kern="1200" dirty="0">
                          <a:solidFill>
                            <a:srgbClr val="FFFFFF"/>
                          </a:solidFill>
                          <a:effectLst/>
                          <a:latin typeface="Times New Roman" panose="02020603050405020304" pitchFamily="18" charset="0"/>
                          <a:ea typeface="Times New Roman" panose="02020603050405020304" pitchFamily="18" charset="0"/>
                        </a:rPr>
                        <a:t>Değerlendirmeye Konu Stratejik Plan ve Performans Programı:</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tr-TR"/>
                    </a:p>
                  </a:txBody>
                  <a:tcPr/>
                </a:tc>
                <a:tc hMerge="1">
                  <a:txBody>
                    <a:bodyPr/>
                    <a:lstStyle/>
                    <a:p>
                      <a:endParaRPr lang="tr-TR"/>
                    </a:p>
                  </a:txBody>
                  <a:tcPr/>
                </a:tc>
                <a:tc gridSpan="2">
                  <a:txBody>
                    <a:bodyPr/>
                    <a:lstStyle/>
                    <a:p>
                      <a:pPr marL="342900" lvl="0" indent="-342900">
                        <a:buFont typeface="Symbol" panose="05050102010706020507" pitchFamily="18" charset="2"/>
                        <a:buChar char=""/>
                        <a:tabLst>
                          <a:tab pos="457200" algn="l"/>
                        </a:tabLst>
                      </a:pPr>
                      <a:r>
                        <a:rPr lang="tr-TR" sz="1100" b="1" kern="1200">
                          <a:solidFill>
                            <a:srgbClr val="000000"/>
                          </a:solidFill>
                          <a:effectLst/>
                          <a:latin typeface="Times New Roman" panose="02020603050405020304" pitchFamily="18" charset="0"/>
                        </a:rPr>
                        <a:t>Sağlık Bakanlığı 2013-2017 Dönemi Stratejik Planı </a:t>
                      </a:r>
                      <a:endParaRPr lang="tr-TR" sz="1000">
                        <a:effectLst/>
                        <a:latin typeface="Times New Roman" panose="02020603050405020304" pitchFamily="18" charset="0"/>
                      </a:endParaRPr>
                    </a:p>
                    <a:p>
                      <a:pPr marL="342900" lvl="0" indent="-342900">
                        <a:buFont typeface="Symbol" panose="05050102010706020507" pitchFamily="18" charset="2"/>
                        <a:buChar char=""/>
                        <a:tabLst>
                          <a:tab pos="200025" algn="l"/>
                          <a:tab pos="457200" algn="l"/>
                        </a:tabLst>
                      </a:pPr>
                      <a:r>
                        <a:rPr lang="tr-TR" sz="1100" b="1" kern="1200">
                          <a:solidFill>
                            <a:srgbClr val="000000"/>
                          </a:solidFill>
                          <a:effectLst/>
                          <a:latin typeface="Times New Roman" panose="02020603050405020304" pitchFamily="18" charset="0"/>
                        </a:rPr>
                        <a:t>2015 Yılı Performans Programı</a:t>
                      </a:r>
                      <a:endParaRPr lang="tr-TR" sz="1000">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291650">
                <a:tc>
                  <a:txBody>
                    <a:bodyPr/>
                    <a:lstStyle/>
                    <a:p>
                      <a:pPr algn="ctr">
                        <a:spcAft>
                          <a:spcPts val="0"/>
                        </a:spcAft>
                      </a:pPr>
                      <a:r>
                        <a:rPr lang="en-US" sz="1100" b="1" dirty="0">
                          <a:solidFill>
                            <a:srgbClr val="231F20"/>
                          </a:solidFill>
                          <a:effectLst/>
                          <a:latin typeface="Times New Roman" panose="02020603050405020304" pitchFamily="18" charset="0"/>
                          <a:ea typeface="Calibri" panose="020F0502020204030204" pitchFamily="34" charset="0"/>
                        </a:rPr>
                        <a:t>PROGRAM</a:t>
                      </a:r>
                      <a:endParaRPr lang="tr-TR" sz="18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PROGRAM 2</a:t>
                      </a:r>
                      <a:r>
                        <a:rPr lang="tr-TR" sz="1100" dirty="0">
                          <a:effectLst/>
                          <a:latin typeface="Times New Roman" panose="02020603050405020304" pitchFamily="18" charset="0"/>
                          <a:ea typeface="Times New Roman" panose="02020603050405020304" pitchFamily="18" charset="0"/>
                        </a:rPr>
                        <a:t>. Birey ve topluma erişilebilir, uygun, etkili ve etkin sağlık hizmeti sunmak.</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64830">
                <a:tc>
                  <a:txBody>
                    <a:bodyPr/>
                    <a:lstStyle/>
                    <a:p>
                      <a:pPr algn="ctr">
                        <a:spcAft>
                          <a:spcPts val="0"/>
                        </a:spcAft>
                      </a:pPr>
                      <a:r>
                        <a:rPr lang="en-US" sz="1200" b="1" kern="1200" dirty="0">
                          <a:solidFill>
                            <a:schemeClr val="tx1"/>
                          </a:solidFill>
                          <a:effectLst/>
                          <a:latin typeface="+mn-lt"/>
                          <a:ea typeface="+mn-ea"/>
                          <a:cs typeface="+mn-cs"/>
                        </a:rPr>
                        <a:t>ALT PROGRAM-</a:t>
                      </a:r>
                      <a:endParaRPr lang="tr-TR" sz="1200" b="1" kern="1200" dirty="0">
                        <a:solidFill>
                          <a:schemeClr val="tx1"/>
                        </a:solidFill>
                        <a:effectLst/>
                        <a:latin typeface="+mn-lt"/>
                        <a:ea typeface="+mn-ea"/>
                        <a:cs typeface="+mn-cs"/>
                      </a:endParaRPr>
                    </a:p>
                    <a:p>
                      <a:pPr algn="ctr">
                        <a:spcAft>
                          <a:spcPts val="0"/>
                        </a:spcAft>
                      </a:pPr>
                      <a:r>
                        <a:rPr lang="en-US" sz="1200" b="1" kern="1200" dirty="0">
                          <a:solidFill>
                            <a:schemeClr val="tx1"/>
                          </a:solidFill>
                          <a:effectLst/>
                          <a:latin typeface="+mn-lt"/>
                          <a:ea typeface="+mn-ea"/>
                          <a:cs typeface="+mn-cs"/>
                        </a:rPr>
                        <a:t>ALT PROGRAM HEDEFİ</a:t>
                      </a:r>
                      <a:endParaRPr lang="tr-TR" sz="1200" dirty="0">
                        <a:effectLst/>
                        <a:latin typeface="Times New Roman"/>
                        <a:ea typeface="Times New Roman"/>
                      </a:endParaRPr>
                    </a:p>
                  </a:txBody>
                  <a:tcPr marL="48318" marR="48318" marT="77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Alt Program 2.1.</a:t>
                      </a:r>
                      <a:r>
                        <a:rPr lang="tr-TR" sz="1100" dirty="0">
                          <a:effectLst/>
                          <a:latin typeface="Times New Roman" panose="02020603050405020304" pitchFamily="18" charset="0"/>
                          <a:ea typeface="Times New Roman" panose="02020603050405020304" pitchFamily="18" charset="0"/>
                        </a:rPr>
                        <a:t> Sağlık hizmetlerinin kalitesini ve güvenliğini iyileştirmek.</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solidFill>
                            <a:srgbClr val="000000"/>
                          </a:solidFill>
                          <a:effectLst/>
                          <a:latin typeface="Times New Roman" panose="02020603050405020304" pitchFamily="18" charset="0"/>
                          <a:ea typeface="Calibri" panose="020F0502020204030204" pitchFamily="34" charset="0"/>
                        </a:rPr>
                        <a:t>Alt Program Hedefi 1:</a:t>
                      </a:r>
                      <a:r>
                        <a:rPr lang="tr-TR" sz="1100" dirty="0">
                          <a:effectLst/>
                          <a:latin typeface="Times New Roman" panose="02020603050405020304" pitchFamily="18" charset="0"/>
                          <a:ea typeface="Times New Roman" panose="02020603050405020304" pitchFamily="18" charset="0"/>
                        </a:rPr>
                        <a:t>  Diyaliz hizmetlerinde klinik kaliteyi iyileştirmek.</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568632">
                <a:tc>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PG1.</a:t>
                      </a:r>
                      <a:r>
                        <a:rPr lang="tr-TR" sz="1100" dirty="0">
                          <a:effectLst/>
                          <a:latin typeface="Times New Roman" panose="02020603050405020304" pitchFamily="18" charset="0"/>
                          <a:ea typeface="Times New Roman" panose="02020603050405020304" pitchFamily="18" charset="0"/>
                        </a:rPr>
                        <a:t>  Üre azalma oranı (URR) (%70)</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effectLst/>
                          <a:latin typeface="Times New Roman" panose="02020603050405020304" pitchFamily="18" charset="0"/>
                          <a:ea typeface="Times New Roman" panose="02020603050405020304" pitchFamily="18" charset="0"/>
                        </a:rPr>
                        <a:t>PG2.</a:t>
                      </a:r>
                      <a:r>
                        <a:rPr lang="tr-TR" sz="1100" dirty="0">
                          <a:effectLst/>
                          <a:latin typeface="Times New Roman" panose="02020603050405020304" pitchFamily="18" charset="0"/>
                          <a:ea typeface="Times New Roman" panose="02020603050405020304" pitchFamily="18" charset="0"/>
                        </a:rPr>
                        <a:t>  </a:t>
                      </a:r>
                      <a:r>
                        <a:rPr lang="tr-TR" sz="1100" dirty="0" err="1">
                          <a:effectLst/>
                          <a:latin typeface="Times New Roman" panose="02020603050405020304" pitchFamily="18" charset="0"/>
                          <a:ea typeface="Times New Roman" panose="02020603050405020304" pitchFamily="18" charset="0"/>
                        </a:rPr>
                        <a:t>Kt</a:t>
                      </a:r>
                      <a:r>
                        <a:rPr lang="tr-TR" sz="1100" dirty="0">
                          <a:effectLst/>
                          <a:latin typeface="Times New Roman" panose="02020603050405020304" pitchFamily="18" charset="0"/>
                          <a:ea typeface="Times New Roman" panose="02020603050405020304" pitchFamily="18" charset="0"/>
                        </a:rPr>
                        <a:t>/</a:t>
                      </a:r>
                      <a:r>
                        <a:rPr lang="tr-TR" sz="1100" dirty="0" err="1">
                          <a:effectLst/>
                          <a:latin typeface="Times New Roman" panose="02020603050405020304" pitchFamily="18" charset="0"/>
                          <a:ea typeface="Times New Roman" panose="02020603050405020304" pitchFamily="18" charset="0"/>
                        </a:rPr>
                        <a:t>Vüre</a:t>
                      </a:r>
                      <a:r>
                        <a:rPr lang="tr-TR" sz="1100" dirty="0">
                          <a:effectLst/>
                          <a:latin typeface="Times New Roman" panose="02020603050405020304" pitchFamily="18" charset="0"/>
                          <a:ea typeface="Times New Roman" panose="02020603050405020304" pitchFamily="18" charset="0"/>
                        </a:rPr>
                        <a:t> oranı (%1,5)</a:t>
                      </a:r>
                      <a:endParaRPr lang="tr-TR" sz="1200" dirty="0">
                        <a:effectLst/>
                        <a:latin typeface="Times New Roman" panose="02020603050405020304" pitchFamily="18" charset="0"/>
                        <a:ea typeface="Times New Roman" panose="02020603050405020304" pitchFamily="18" charset="0"/>
                      </a:endParaRPr>
                    </a:p>
                    <a:p>
                      <a:pPr>
                        <a:spcAft>
                          <a:spcPts val="0"/>
                        </a:spcAft>
                      </a:pPr>
                      <a:r>
                        <a:rPr lang="tr-TR" sz="1100" b="1" dirty="0">
                          <a:effectLst/>
                          <a:latin typeface="Times New Roman" panose="02020603050405020304" pitchFamily="18" charset="0"/>
                          <a:ea typeface="Times New Roman" panose="02020603050405020304" pitchFamily="18" charset="0"/>
                        </a:rPr>
                        <a:t>PG3</a:t>
                      </a:r>
                      <a:r>
                        <a:rPr lang="tr-TR" sz="1100" dirty="0">
                          <a:effectLst/>
                          <a:latin typeface="Times New Roman" panose="02020603050405020304" pitchFamily="18" charset="0"/>
                          <a:ea typeface="Times New Roman" panose="02020603050405020304" pitchFamily="18" charset="0"/>
                        </a:rPr>
                        <a:t>.  </a:t>
                      </a:r>
                      <a:r>
                        <a:rPr lang="tr-TR" sz="1100" dirty="0" err="1">
                          <a:effectLst/>
                          <a:latin typeface="Times New Roman" panose="02020603050405020304" pitchFamily="18" charset="0"/>
                          <a:ea typeface="Times New Roman" panose="02020603050405020304" pitchFamily="18" charset="0"/>
                        </a:rPr>
                        <a:t>Mortalite</a:t>
                      </a:r>
                      <a:r>
                        <a:rPr lang="tr-TR" sz="1100" dirty="0">
                          <a:effectLst/>
                          <a:latin typeface="Times New Roman" panose="02020603050405020304" pitchFamily="18" charset="0"/>
                          <a:ea typeface="Times New Roman" panose="02020603050405020304" pitchFamily="18" charset="0"/>
                        </a:rPr>
                        <a:t> oranı (14)</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369990">
                <a:tc>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Faaliyet</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4">
                  <a:txBody>
                    <a:bodyPr/>
                    <a:lstStyle/>
                    <a:p>
                      <a:pPr>
                        <a:spcAft>
                          <a:spcPts val="0"/>
                        </a:spcAft>
                      </a:pPr>
                      <a:r>
                        <a:rPr lang="tr-TR" sz="1100" b="1" dirty="0">
                          <a:effectLst/>
                          <a:latin typeface="Times New Roman" panose="02020603050405020304" pitchFamily="18" charset="0"/>
                          <a:ea typeface="Times New Roman" panose="02020603050405020304" pitchFamily="18" charset="0"/>
                        </a:rPr>
                        <a:t>F1.</a:t>
                      </a:r>
                      <a:r>
                        <a:rPr lang="tr-TR" sz="1100" dirty="0">
                          <a:effectLst/>
                          <a:latin typeface="Times New Roman" panose="02020603050405020304" pitchFamily="18" charset="0"/>
                          <a:ea typeface="Times New Roman" panose="02020603050405020304" pitchFamily="18" charset="0"/>
                        </a:rPr>
                        <a:t> Diyaliz hizmetleri düzenleme faaliyeti</a:t>
                      </a:r>
                      <a:endParaRPr lang="tr-TR" sz="1200" dirty="0">
                        <a:effectLst/>
                        <a:latin typeface="Times New Roman" panose="02020603050405020304" pitchFamily="18" charset="0"/>
                        <a:ea typeface="Times New Roman" panose="02020603050405020304" pitchFamily="18" charset="0"/>
                      </a:endParaRPr>
                    </a:p>
                  </a:txBody>
                  <a:tcPr marL="59055" marR="5905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264278">
                <a:tc gridSpan="5">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Performans Göstergesi Gerçekleşme Durumu </a:t>
                      </a:r>
                      <a:r>
                        <a:rPr lang="tr-TR" sz="1100" b="1" kern="1200">
                          <a:solidFill>
                            <a:srgbClr val="C00000"/>
                          </a:solidFill>
                          <a:effectLst/>
                          <a:latin typeface="Times New Roman" panose="02020603050405020304" pitchFamily="18" charset="0"/>
                          <a:ea typeface="Times New Roman" panose="02020603050405020304" pitchFamily="18" charset="0"/>
                        </a:rPr>
                        <a:t>(İl Düzeyinde)</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795218">
                <a:tc gridSpan="2">
                  <a:txBody>
                    <a:bodyPr/>
                    <a:lstStyle/>
                    <a:p>
                      <a:pPr algn="ctr">
                        <a:spcAft>
                          <a:spcPts val="0"/>
                        </a:spcAft>
                      </a:pPr>
                      <a:r>
                        <a:rPr lang="tr-TR" sz="1100" b="1" dirty="0">
                          <a:effectLst/>
                          <a:latin typeface="Times New Roman" panose="02020603050405020304" pitchFamily="18" charset="0"/>
                          <a:ea typeface="Times New Roman" panose="02020603050405020304" pitchFamily="18" charset="0"/>
                        </a:rPr>
                        <a:t>PG1</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buFont typeface="Symbol" panose="05050102010706020507" pitchFamily="18" charset="2"/>
                        <a:buChar char=""/>
                      </a:pPr>
                      <a:r>
                        <a:rPr lang="tr-TR" sz="1100" dirty="0">
                          <a:solidFill>
                            <a:srgbClr val="000000"/>
                          </a:solidFill>
                          <a:effectLst/>
                          <a:latin typeface="Times New Roman" panose="02020603050405020304" pitchFamily="18" charset="0"/>
                        </a:rPr>
                        <a:t>Mevzuat doğrultusunda 01.01.2015 ile 31.01.2015 tarihleri arasında 1.denetim, 01.07.2015 ile 31.07.2015 tarihleri arasında 2.denetimler yapılmıştır. Denetim sonucu bulunan eksikliklerin giderilmesi konusunda uyarı yazısı yazılmış ve eksiklerin giderilmesi sağlanmıştır.</a:t>
                      </a:r>
                      <a:endParaRPr lang="tr-TR" sz="1000" dirty="0">
                        <a:solidFill>
                          <a:srgbClr val="000000"/>
                        </a:solidFill>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263334">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PG2</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0" lvl="0" indent="0" algn="ctr">
                        <a:buFont typeface="Symbol" panose="05050102010706020507" pitchFamily="18" charset="2"/>
                        <a:buNone/>
                      </a:pPr>
                      <a:r>
                        <a:rPr lang="tr-TR" sz="1100" i="1" dirty="0">
                          <a:solidFill>
                            <a:srgbClr val="C00000"/>
                          </a:solidFill>
                          <a:effectLst/>
                          <a:latin typeface="Times New Roman" panose="02020603050405020304" pitchFamily="18" charset="0"/>
                          <a:ea typeface="Times New Roman" panose="02020603050405020304" pitchFamily="18" charset="0"/>
                        </a:rPr>
                        <a:t>75+</a:t>
                      </a: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263334">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PG3</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marL="342900" lvl="0" indent="-342900">
                        <a:buFont typeface="Symbol" panose="05050102010706020507" pitchFamily="18" charset="2"/>
                        <a:buChar char=""/>
                      </a:pPr>
                      <a:r>
                        <a:rPr lang="tr-TR" sz="1100" i="1" dirty="0">
                          <a:solidFill>
                            <a:srgbClr val="C00000"/>
                          </a:solidFill>
                          <a:effectLst/>
                          <a:latin typeface="Times New Roman" panose="02020603050405020304" pitchFamily="18" charset="0"/>
                          <a:ea typeface="Times New Roman" panose="02020603050405020304" pitchFamily="18" charset="0"/>
                        </a:rPr>
                        <a:t> </a:t>
                      </a:r>
                      <a:r>
                        <a:rPr lang="tr-TR" sz="1100" dirty="0">
                          <a:solidFill>
                            <a:srgbClr val="C00000"/>
                          </a:solidFill>
                          <a:latin typeface="Times New Roman" pitchFamily="18" charset="0"/>
                          <a:cs typeface="Times New Roman" pitchFamily="18" charset="0"/>
                        </a:rPr>
                        <a:t>Merkezi Düzeyli Gösterge Olduğu İçin İl Düzeyinde</a:t>
                      </a:r>
                      <a:r>
                        <a:rPr lang="tr-TR" sz="1100" baseline="0" dirty="0">
                          <a:solidFill>
                            <a:srgbClr val="C00000"/>
                          </a:solidFill>
                          <a:latin typeface="Times New Roman" pitchFamily="18" charset="0"/>
                          <a:cs typeface="Times New Roman" pitchFamily="18" charset="0"/>
                        </a:rPr>
                        <a:t> Değerlendirme Yapılamamıştır.</a:t>
                      </a:r>
                      <a:endParaRPr lang="tr-TR" sz="1100" i="1" dirty="0">
                        <a:solidFill>
                          <a:srgbClr val="C00000"/>
                        </a:solidFill>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277533">
                <a:tc gridSpan="4">
                  <a:txBody>
                    <a:bodyPr/>
                    <a:lstStyle/>
                    <a:p>
                      <a:pPr algn="ctr">
                        <a:spcAft>
                          <a:spcPts val="0"/>
                        </a:spcAft>
                      </a:pPr>
                      <a:r>
                        <a:rPr lang="tr-TR" sz="1100" b="1" kern="1200">
                          <a:solidFill>
                            <a:srgbClr val="000000"/>
                          </a:solidFill>
                          <a:effectLst/>
                          <a:latin typeface="Times New Roman" panose="02020603050405020304" pitchFamily="18" charset="0"/>
                          <a:ea typeface="Times New Roman" panose="02020603050405020304" pitchFamily="18" charset="0"/>
                        </a:rPr>
                        <a:t>Yürütülen Faaliyetlere İlişkin Bilgi</a:t>
                      </a:r>
                      <a:r>
                        <a:rPr lang="tr-TR" sz="1100">
                          <a:effectLst/>
                          <a:latin typeface="Times New Roman" panose="02020603050405020304" pitchFamily="18" charset="0"/>
                          <a:ea typeface="Times New Roman" panose="02020603050405020304" pitchFamily="18" charset="0"/>
                        </a:rPr>
                        <a:t> </a:t>
                      </a:r>
                      <a:r>
                        <a:rPr lang="tr-TR" sz="1100" b="1" kern="1200">
                          <a:solidFill>
                            <a:srgbClr val="C00000"/>
                          </a:solidFill>
                          <a:effectLst/>
                          <a:latin typeface="Times New Roman" panose="02020603050405020304" pitchFamily="18" charset="0"/>
                          <a:ea typeface="Times New Roman" panose="02020603050405020304" pitchFamily="18" charset="0"/>
                        </a:rPr>
                        <a:t>(İl Düzeyinde)</a:t>
                      </a:r>
                      <a:endParaRPr lang="tr-TR" sz="120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lnT w="12700" cap="flat" cmpd="sng" algn="ctr">
                      <a:solidFill>
                        <a:srgbClr val="000000"/>
                      </a:solidFill>
                      <a:prstDash val="solid"/>
                      <a:round/>
                      <a:headEnd type="none" w="med" len="med"/>
                      <a:tailEnd type="none" w="med" len="med"/>
                    </a:lnT>
                  </a:tcPr>
                </a:tc>
                <a:tc hMerge="1">
                  <a:txBody>
                    <a:bodyPr/>
                    <a:lstStyle/>
                    <a:p>
                      <a:endParaRPr lang="tr-TR"/>
                    </a:p>
                  </a:txBody>
                  <a:tcPr/>
                </a:tc>
                <a:tc>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Ödenek ve Harcama Durumu (TL)</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687009">
                <a:tc gridSpan="2">
                  <a:txBody>
                    <a:bodyPr/>
                    <a:lstStyle/>
                    <a:p>
                      <a:pPr algn="ctr">
                        <a:spcAft>
                          <a:spcPts val="0"/>
                        </a:spcAft>
                      </a:pPr>
                      <a:r>
                        <a:rPr lang="tr-TR" sz="1100" b="1" kern="1200" dirty="0">
                          <a:solidFill>
                            <a:srgbClr val="000000"/>
                          </a:solidFill>
                          <a:effectLst/>
                          <a:latin typeface="Times New Roman" panose="02020603050405020304" pitchFamily="18" charset="0"/>
                          <a:ea typeface="Times New Roman" panose="02020603050405020304" pitchFamily="18" charset="0"/>
                        </a:rPr>
                        <a:t>F1</a:t>
                      </a:r>
                      <a:endParaRPr lang="tr-TR" sz="1200" dirty="0">
                        <a:effectLst/>
                        <a:latin typeface="Times New Roman" panose="02020603050405020304" pitchFamily="18" charset="0"/>
                        <a:ea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342900" lvl="0" indent="-342900" algn="just">
                        <a:buFont typeface="Symbol" panose="05050102010706020507" pitchFamily="18" charset="2"/>
                        <a:buChar char=""/>
                      </a:pPr>
                      <a:r>
                        <a:rPr lang="tr-TR" sz="1100" dirty="0">
                          <a:solidFill>
                            <a:srgbClr val="000000"/>
                          </a:solidFill>
                          <a:effectLst/>
                          <a:latin typeface="Times New Roman" panose="02020603050405020304" pitchFamily="18" charset="0"/>
                        </a:rPr>
                        <a:t>Mevzuat doğrultusunda 01.01.2015 ile 31.01.2015 tarihleri arasında 1.denetim, 01.07.2015 ile 31.07.2015 tarihleri arasında 2.denetimler yapılmıştır. Denetim sonucu bulunan eksikliklerin giderilmesi konusunda uyarı yazısı yazılmış ve eksiklerin giderilmesi sağlanmıştır</a:t>
                      </a:r>
                      <a:r>
                        <a:rPr lang="tr-TR" sz="1100" i="1" dirty="0">
                          <a:solidFill>
                            <a:srgbClr val="C00000"/>
                          </a:solidFill>
                          <a:effectLst/>
                          <a:latin typeface="Times New Roman" panose="02020603050405020304" pitchFamily="18" charset="0"/>
                          <a:ea typeface="Times New Roman" panose="02020603050405020304" pitchFamily="18" charset="0"/>
                        </a:rPr>
                        <a:t> </a:t>
                      </a: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tr-TR" sz="1000" dirty="0">
                          <a:solidFill>
                            <a:srgbClr val="000000"/>
                          </a:solidFill>
                          <a:effectLst/>
                          <a:latin typeface="Times New Roman" panose="02020603050405020304" pitchFamily="18" charset="0"/>
                        </a:rPr>
                        <a:t>Ödenek:</a:t>
                      </a:r>
                      <a:r>
                        <a:rPr lang="tr-TR" sz="1000" baseline="0" dirty="0">
                          <a:solidFill>
                            <a:srgbClr val="000000"/>
                          </a:solidFill>
                          <a:effectLst/>
                          <a:latin typeface="Times New Roman" panose="02020603050405020304" pitchFamily="18" charset="0"/>
                        </a:rPr>
                        <a:t> 10.000,00 TL</a:t>
                      </a:r>
                    </a:p>
                    <a:p>
                      <a:pPr marL="457200" marR="0" lvl="0" indent="0" algn="l" defTabSz="914400" rtl="0" eaLnBrk="1" fontAlgn="auto" latinLnBrk="0" hangingPunct="1">
                        <a:lnSpc>
                          <a:spcPct val="100000"/>
                        </a:lnSpc>
                        <a:spcBef>
                          <a:spcPts val="0"/>
                        </a:spcBef>
                        <a:spcAft>
                          <a:spcPts val="0"/>
                        </a:spcAft>
                        <a:buClrTx/>
                        <a:buSzTx/>
                        <a:buFontTx/>
                        <a:buNone/>
                        <a:tabLst/>
                        <a:defRPr/>
                      </a:pPr>
                      <a:r>
                        <a:rPr lang="tr-TR" sz="1000" baseline="0" dirty="0">
                          <a:solidFill>
                            <a:srgbClr val="000000"/>
                          </a:solidFill>
                          <a:effectLst/>
                          <a:latin typeface="Times New Roman" panose="02020603050405020304" pitchFamily="18" charset="0"/>
                        </a:rPr>
                        <a:t>Harcama: 5.000,00 TL</a:t>
                      </a:r>
                      <a:endParaRPr lang="tr-TR" sz="1000" dirty="0">
                        <a:effectLst/>
                        <a:latin typeface="Times New Roman" panose="02020603050405020304" pitchFamily="18" charset="0"/>
                      </a:endParaRPr>
                    </a:p>
                  </a:txBody>
                  <a:tcPr marL="59055" marR="5905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cxnSp>
        <p:nvCxnSpPr>
          <p:cNvPr id="7" name="Düz Bağlayıcı 6"/>
          <p:cNvCxnSpPr/>
          <p:nvPr/>
        </p:nvCxnSpPr>
        <p:spPr>
          <a:xfrm>
            <a:off x="2295757" y="3897979"/>
            <a:ext cx="6480720" cy="648072"/>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Düz Bağlayıcı 9"/>
          <p:cNvCxnSpPr/>
          <p:nvPr/>
        </p:nvCxnSpPr>
        <p:spPr>
          <a:xfrm flipV="1">
            <a:off x="2261394" y="3891071"/>
            <a:ext cx="6337274" cy="648072"/>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812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23</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32462" y="193823"/>
            <a:ext cx="8496944"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248926" y="1268760"/>
            <a:ext cx="8496944" cy="4801314"/>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 İlgili Stratejik Plan ve Performans Programının mutlaka temin edilmesi gerekmektedir. (sp.gov.tr adresinden, ilgili bakanlığın resmi sitesinden veya </a:t>
            </a:r>
            <a:r>
              <a:rPr lang="tr-TR" dirty="0" err="1">
                <a:latin typeface="Times New Roman" pitchFamily="18" charset="0"/>
                <a:cs typeface="Times New Roman" pitchFamily="18" charset="0"/>
              </a:rPr>
              <a:t>YİKOB’tan</a:t>
            </a:r>
            <a:r>
              <a:rPr lang="tr-TR" dirty="0">
                <a:latin typeface="Times New Roman" pitchFamily="18" charset="0"/>
                <a:cs typeface="Times New Roman" pitchFamily="18" charset="0"/>
              </a:rPr>
              <a:t>) </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Başkanlığımızca hazırlanarak kurumunuza gönderilen tablolarda yer alan Program, Alt Program, Hedef,  Faaliyet ve Performans Göstergelerinin ana hatları(başlık kısımları) yer almaktadır. Bu verilerin ne anlama geldiğinin veya neyi amaçladığının anlaşılabilmesi için, ilgili Stratejik Plan veya Performans Programında yer alan </a:t>
            </a:r>
            <a:r>
              <a:rPr lang="tr-TR" dirty="0">
                <a:solidFill>
                  <a:srgbClr val="FF0000"/>
                </a:solidFill>
                <a:latin typeface="Times New Roman" pitchFamily="18" charset="0"/>
                <a:cs typeface="Times New Roman" pitchFamily="18" charset="0"/>
              </a:rPr>
              <a:t>Program, Alt Program, Faaliyet ve Performans Göstergelerinin altlarında yer alan metin veya açıklama kısımlarının mutlaka gözden geçirilmesi gerekmektedir.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İlgili raporda yer verilen Faaliyetlereler ile Performans Göstergelerinin birbirleri ile bağlantısının tespit edilerek değerlendirilmesi gerekmektedir.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Yine raporlarda yer verilen faaliyetlerin ve performans göstergelerinin hangilerinin il düzeyli olduğu ve il düzeyli olanların hangilerinin kurumumuzla alakalı olduğunun tespit edilmesi ve kurumunuzla alakalı olanlar hakkında yapılan çalışmalara tablolarda yer verilmesi gerekmektedir.</a:t>
            </a:r>
          </a:p>
        </p:txBody>
      </p:sp>
    </p:spTree>
    <p:extLst>
      <p:ext uri="{BB962C8B-B14F-4D97-AF65-F5344CB8AC3E}">
        <p14:creationId xmlns:p14="http://schemas.microsoft.com/office/powerpoint/2010/main" val="16887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24</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09624" y="195459"/>
            <a:ext cx="8348663"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204144" y="980728"/>
            <a:ext cx="8496944" cy="5693866"/>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Yapılan tespit neticesinde; ilgili faaliyet merkezi düzeyli ise </a:t>
            </a:r>
            <a:r>
              <a:rPr lang="tr-TR" dirty="0">
                <a:solidFill>
                  <a:srgbClr val="C00000"/>
                </a:solidFill>
                <a:latin typeface="Times New Roman" pitchFamily="18" charset="0"/>
                <a:cs typeface="Times New Roman" pitchFamily="18" charset="0"/>
              </a:rPr>
              <a:t>«Merkezi Düzeyli Faaliyet Olduğu İçin İl Düzeyinde Çalışma Yapılamamıştır» </a:t>
            </a:r>
            <a:r>
              <a:rPr lang="tr-TR" dirty="0">
                <a:latin typeface="Times New Roman" pitchFamily="18" charset="0"/>
                <a:cs typeface="Times New Roman" pitchFamily="18" charset="0"/>
              </a:rPr>
              <a:t>ibaresi</a:t>
            </a:r>
            <a:r>
              <a:rPr lang="tr-TR" dirty="0">
                <a:solidFill>
                  <a:srgbClr val="C00000"/>
                </a:solidFill>
                <a:latin typeface="Times New Roman" pitchFamily="18" charset="0"/>
                <a:cs typeface="Times New Roman" pitchFamily="18" charset="0"/>
              </a:rPr>
              <a:t> </a:t>
            </a:r>
            <a:r>
              <a:rPr lang="tr-TR" dirty="0">
                <a:latin typeface="Times New Roman" pitchFamily="18" charset="0"/>
                <a:cs typeface="Times New Roman" pitchFamily="18" charset="0"/>
              </a:rPr>
              <a:t>tablolunun ilgili yerine yazılacaktır.</a:t>
            </a:r>
          </a:p>
          <a:p>
            <a:pPr algn="just">
              <a:defRPr/>
            </a:pPr>
            <a:endParaRPr lang="tr-TR" dirty="0">
              <a:latin typeface="Times New Roman" pitchFamily="18" charset="0"/>
              <a:cs typeface="Times New Roman" pitchFamily="18" charset="0"/>
            </a:endParaRPr>
          </a:p>
          <a:p>
            <a:pPr marL="285750" lvl="0" indent="-285750" algn="just">
              <a:buFont typeface="Wingdings" panose="05000000000000000000" pitchFamily="2" charset="2"/>
              <a:buChar char="q"/>
              <a:defRPr/>
            </a:pPr>
            <a:r>
              <a:rPr lang="tr-TR" dirty="0">
                <a:latin typeface="Times New Roman" pitchFamily="18" charset="0"/>
                <a:cs typeface="Times New Roman" pitchFamily="18" charset="0"/>
              </a:rPr>
              <a:t>Yine yapılan tespit neticesinde; ilgili Performans Göstergesi merkezi düzeyli ise </a:t>
            </a:r>
            <a:r>
              <a:rPr lang="tr-TR" dirty="0">
                <a:solidFill>
                  <a:srgbClr val="C00000"/>
                </a:solidFill>
                <a:latin typeface="Times New Roman" pitchFamily="18" charset="0"/>
                <a:cs typeface="Times New Roman" pitchFamily="18" charset="0"/>
              </a:rPr>
              <a:t>«Merkezi Düzeyli Gösterge Olduğu İçin İl Düzeyinde Değerlendirme Yapılamamıştır.» </a:t>
            </a:r>
            <a:r>
              <a:rPr lang="tr-TR" dirty="0">
                <a:latin typeface="Times New Roman" pitchFamily="18" charset="0"/>
                <a:cs typeface="Times New Roman" pitchFamily="18" charset="0"/>
              </a:rPr>
              <a:t>ibaresi tablonun ilgili yerine yazılacaktır.</a:t>
            </a:r>
          </a:p>
          <a:p>
            <a:pPr lvl="0"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Kurumunuz tarafından doldurulacak olan </a:t>
            </a:r>
            <a:r>
              <a:rPr lang="tr-TR" sz="2000" dirty="0">
                <a:solidFill>
                  <a:srgbClr val="C00000"/>
                </a:solidFill>
                <a:latin typeface="Times New Roman" pitchFamily="18" charset="0"/>
                <a:cs typeface="Times New Roman" pitchFamily="18" charset="0"/>
              </a:rPr>
              <a:t>il düzeyli gösterge değeri kısmına sadece rakamsal veri girilecek olup, herhangi bir açıklama yapılmayacaktır.</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Kurumunuz tarafından doldurulacak olan faaliyetlere yönelik çalışmalar kısmına, yapılan çalışmalara yönelik 3-5 cümleyi geçmeyecek açıklama girilecektir. İlgili faaliyete yönelik bir çalışma gerçekleşmemiş ise, </a:t>
            </a:r>
            <a:r>
              <a:rPr lang="tr-TR" dirty="0">
                <a:solidFill>
                  <a:srgbClr val="C00000"/>
                </a:solidFill>
                <a:latin typeface="Times New Roman" pitchFamily="18" charset="0"/>
                <a:cs typeface="Times New Roman" pitchFamily="18" charset="0"/>
              </a:rPr>
              <a:t>«İlgili Faaliyete Yönelik Herhangi Bir Çalışma Yürütülmemiştir» </a:t>
            </a:r>
            <a:r>
              <a:rPr lang="tr-TR" dirty="0">
                <a:latin typeface="Times New Roman" pitchFamily="18" charset="0"/>
                <a:cs typeface="Times New Roman" pitchFamily="18" charset="0"/>
              </a:rPr>
              <a:t>ibaresi yazılacaktır.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Aynı Stratejik Plan ve Performans Programı dahilinde yer alan kurumlar acısından yapılan tespit neticesinde; İlgili Faaliyet il düzeyli olduğu halde kurumunuz sorumluluk alanına giren faaliyetler kapsamında değil ise, </a:t>
            </a:r>
            <a:r>
              <a:rPr lang="tr-TR" dirty="0">
                <a:solidFill>
                  <a:srgbClr val="C00000"/>
                </a:solidFill>
                <a:latin typeface="Times New Roman" pitchFamily="18" charset="0"/>
                <a:cs typeface="Times New Roman" pitchFamily="18" charset="0"/>
              </a:rPr>
              <a:t>«Kurumumuz Faaliyet Alanı İçerisinde Yer Almamaktadır» ibaresi yazılacaktır.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2366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25</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32462" y="0"/>
            <a:ext cx="8084525" cy="657124"/>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809624" y="195459"/>
            <a:ext cx="8348663" cy="461665"/>
          </a:xfrm>
          <a:prstGeom prst="rect">
            <a:avLst/>
          </a:prstGeom>
          <a:noFill/>
        </p:spPr>
        <p:txBody>
          <a:bodyPr wrap="square">
            <a:spAutoFit/>
          </a:bodyPr>
          <a:lstStyle/>
          <a:p>
            <a:pPr algn="just">
              <a:defRPr/>
            </a:pPr>
            <a:r>
              <a:rPr lang="tr-TR" sz="2400" dirty="0">
                <a:solidFill>
                  <a:schemeClr val="bg1"/>
                </a:solidFill>
                <a:latin typeface="Times New Roman" pitchFamily="18" charset="0"/>
                <a:cs typeface="Times New Roman" pitchFamily="18" charset="0"/>
              </a:rPr>
              <a:t>VERİ GİRİŞİ ESNASINDA DİKKAT EDİLECEK HUSUSLAR</a:t>
            </a:r>
          </a:p>
        </p:txBody>
      </p:sp>
      <p:sp>
        <p:nvSpPr>
          <p:cNvPr id="7" name="Metin kutusu 6"/>
          <p:cNvSpPr txBox="1"/>
          <p:nvPr/>
        </p:nvSpPr>
        <p:spPr>
          <a:xfrm>
            <a:off x="195429" y="680384"/>
            <a:ext cx="8496944" cy="5632311"/>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Kurumlar tarafında doldurulacak alanların boş bırakılmaması, faaliyet veya gösterge değerinin durumuna göre </a:t>
            </a:r>
            <a:r>
              <a:rPr lang="tr-TR" dirty="0">
                <a:solidFill>
                  <a:srgbClr val="FF0000"/>
                </a:solidFill>
                <a:latin typeface="Times New Roman" pitchFamily="18" charset="0"/>
                <a:cs typeface="Times New Roman" pitchFamily="18" charset="0"/>
              </a:rPr>
              <a:t>mutlaka bir veri girişi olması </a:t>
            </a:r>
            <a:r>
              <a:rPr lang="tr-TR" dirty="0">
                <a:latin typeface="Times New Roman" pitchFamily="18" charset="0"/>
                <a:cs typeface="Times New Roman" pitchFamily="18" charset="0"/>
              </a:rPr>
              <a:t>gerekmektedir. </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Faaliyet Değerlendirme Raporu Tablosunda yer alan Ödenek ve Harcama Durumu kısmına ilgili faaliyete yönelik </a:t>
            </a:r>
            <a:r>
              <a:rPr lang="tr-TR" dirty="0">
                <a:solidFill>
                  <a:srgbClr val="FF0000"/>
                </a:solidFill>
                <a:latin typeface="Times New Roman" pitchFamily="18" charset="0"/>
                <a:cs typeface="Times New Roman" pitchFamily="18" charset="0"/>
              </a:rPr>
              <a:t>ödenek miktarı ve bu ödenek doğrultusunda yapılan harcama miktarı mutlaka</a:t>
            </a:r>
            <a:r>
              <a:rPr lang="tr-TR" dirty="0">
                <a:latin typeface="Times New Roman" pitchFamily="18" charset="0"/>
                <a:cs typeface="Times New Roman" pitchFamily="18" charset="0"/>
              </a:rPr>
              <a:t> belirtilmelidir.</a:t>
            </a:r>
          </a:p>
          <a:p>
            <a:pPr algn="just">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Yatırımlarla ilgili kısımda yer alan tabloların doldurulması kısmında, kurumların yatırıma yönelik görevi yok ise ‘</a:t>
            </a:r>
            <a:r>
              <a:rPr lang="tr-TR" b="1" dirty="0">
                <a:solidFill>
                  <a:srgbClr val="C00000"/>
                </a:solidFill>
                <a:latin typeface="Times New Roman" pitchFamily="18" charset="0"/>
                <a:cs typeface="Times New Roman" pitchFamily="18" charset="0"/>
              </a:rPr>
              <a:t>Kurumumuzun Görevleri Arasında Yatırım Faaliyeti Yer Almamaktadır</a:t>
            </a:r>
            <a:r>
              <a:rPr lang="tr-TR" dirty="0">
                <a:latin typeface="Times New Roman" pitchFamily="18" charset="0"/>
                <a:cs typeface="Times New Roman" pitchFamily="18" charset="0"/>
              </a:rPr>
              <a:t>’ ibaresi tablonun uygun yerine işlenecektir. </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Yatırım Faaliyetleri bir üst birimimiz (Bölge Müdürlükleri) tarafından gerçekleştiriliyor ise, ilimize yönelik yapılan yatırım faaliyetleri öğrenilerek tablonun ilgili bölümlerine işlenecektir.</a:t>
            </a:r>
          </a:p>
          <a:p>
            <a:pPr marL="285750" indent="-285750" algn="just">
              <a:buFont typeface="Wingdings" panose="05000000000000000000" pitchFamily="2" charset="2"/>
              <a:buChar char="q"/>
              <a:defRPr/>
            </a:pPr>
            <a:endParaRPr lang="tr-TR" dirty="0">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Faaliyet Değerlendirme Raporlarına Kurumlar Aydın Valiliği resmi internet adresinde yer alan «Plan ve Programlar» linkinden ulaşarak kendileriyle ilgili kısımları dolduracak ve </a:t>
            </a:r>
            <a:r>
              <a:rPr lang="tr-TR" dirty="0" err="1">
                <a:latin typeface="Times New Roman" pitchFamily="18" charset="0"/>
                <a:cs typeface="Times New Roman" pitchFamily="18" charset="0"/>
              </a:rPr>
              <a:t>YİKOB’a</a:t>
            </a:r>
            <a:r>
              <a:rPr lang="tr-TR" dirty="0">
                <a:latin typeface="Times New Roman" pitchFamily="18" charset="0"/>
                <a:cs typeface="Times New Roman" pitchFamily="18" charset="0"/>
              </a:rPr>
              <a:t> elektronik ortamda ve CD ortamında göndereceklerdir. (Bu durum ayrıca kurumlara gönderilecek üst yazıda belirtilecektir.)</a:t>
            </a:r>
          </a:p>
          <a:p>
            <a:pPr algn="just">
              <a:defRPr/>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55297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38914"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aphicFrame>
        <p:nvGraphicFramePr>
          <p:cNvPr id="8" name="7 Tablo"/>
          <p:cNvGraphicFramePr>
            <a:graphicFrameLocks noGrp="1"/>
          </p:cNvGraphicFramePr>
          <p:nvPr>
            <p:extLst>
              <p:ext uri="{D42A27DB-BD31-4B8C-83A1-F6EECF244321}">
                <p14:modId xmlns:p14="http://schemas.microsoft.com/office/powerpoint/2010/main" val="3624942926"/>
              </p:ext>
            </p:extLst>
          </p:nvPr>
        </p:nvGraphicFramePr>
        <p:xfrm>
          <a:off x="251520" y="1412776"/>
          <a:ext cx="8278026" cy="5005228"/>
        </p:xfrm>
        <a:graphic>
          <a:graphicData uri="http://schemas.openxmlformats.org/drawingml/2006/table">
            <a:tbl>
              <a:tblPr/>
              <a:tblGrid>
                <a:gridCol w="1415998">
                  <a:extLst>
                    <a:ext uri="{9D8B030D-6E8A-4147-A177-3AD203B41FA5}">
                      <a16:colId xmlns:a16="http://schemas.microsoft.com/office/drawing/2014/main" val="20000"/>
                    </a:ext>
                  </a:extLst>
                </a:gridCol>
                <a:gridCol w="2197957">
                  <a:extLst>
                    <a:ext uri="{9D8B030D-6E8A-4147-A177-3AD203B41FA5}">
                      <a16:colId xmlns:a16="http://schemas.microsoft.com/office/drawing/2014/main" val="20001"/>
                    </a:ext>
                  </a:extLst>
                </a:gridCol>
                <a:gridCol w="4664071">
                  <a:extLst>
                    <a:ext uri="{9D8B030D-6E8A-4147-A177-3AD203B41FA5}">
                      <a16:colId xmlns:a16="http://schemas.microsoft.com/office/drawing/2014/main" val="20002"/>
                    </a:ext>
                  </a:extLst>
                </a:gridCol>
              </a:tblGrid>
              <a:tr h="32976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Times New Roman" pitchFamily="18" charset="0"/>
                          <a:cs typeface="Times New Roman" pitchFamily="18" charset="0"/>
                        </a:rPr>
                        <a:t>………….. İLİ 2022 YILI ………. MÜDÜRLÜĞÜ KURUMSAL YATIRIM DEĞERLENDİRMESİ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BF8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01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Yatırımcı Kuruluş</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Örneğin: Sağlık İl Müdürlüğü, İl Milli Eğitim Müdürlüğü</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Sektörü</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Eğitim, Sağlık vb.</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Toplam Proje Sayısı (2022)</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FF0000"/>
                          </a:solidFill>
                          <a:effectLst/>
                          <a:latin typeface="Times New Roman" pitchFamily="18" charset="0"/>
                          <a:cs typeface="Times New Roman" pitchFamily="18" charset="0"/>
                        </a:rPr>
                        <a:t>2022 yılında yürütülen toplam proje sayısı</a:t>
                      </a:r>
                      <a:endParaRPr kumimoji="0" lang="tr-TR" sz="1200" b="0" i="0" u="none" strike="noStrike" cap="none" normalizeH="0" baseline="0" dirty="0">
                        <a:ln>
                          <a:noFill/>
                        </a:ln>
                        <a:solidFill>
                          <a:srgbClr val="FF0000"/>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Toplam Proje Bedeli (TL)</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Yılında Yürütülen Tüm projelerin proje bedellerinin toplamı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952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PROJELERDE KULLANILAN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FİNASMAN KAYNAKLARI</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Merkezi Bütçe Tahsisi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Merkezi İdare tarafından ilgili bütçe tertibinden yollanan ödenek</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16718">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İç Kredi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Kuruluşun projelerde kullanmış olduğu yurt içi kredi tutarı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1054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Dış Kredi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Kuruluşun projelerde kullanmış olduğu yurt dışı kredi tutarı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6127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Yılı Öz Kaynak</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Kuruluşun kendi öz kaynaklarından kullanmış olduğu tutarı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61273">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 Hibe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a:ln>
                            <a:noFill/>
                          </a:ln>
                          <a:solidFill>
                            <a:srgbClr val="1F497D"/>
                          </a:solidFill>
                          <a:effectLst/>
                          <a:latin typeface="Times New Roman" pitchFamily="18" charset="0"/>
                          <a:cs typeface="Times New Roman" pitchFamily="18" charset="0"/>
                        </a:rPr>
                        <a:t>Kuruluşa hayırseverler veya hibe programlarından bağışlanan tutar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97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Önceki Yıllar Toplam Harcama Tutarı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Devam eden yıllara sari projeler için harcanan tutar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2022 Yıl İçi Harcama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içerisinde yatırımlara harcanan tutar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801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Toplam Harcama (TL)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Önceki Yıllar Toplam Harcama Tutarı + 2022 Yıl İçi Harcama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Biten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yılında bitirilen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Devam Eden Proje Sayısı</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sonunda devam eden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5457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Başlanmamış Proje Sayısı</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2022 yılı programında olup başlanmamış proje sayısı (yer teslimi yapılmamış proje başlanmamış iş kapsamında ele alınacaktır)</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167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Nakdi Gerçekleşme Oranı (%)</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1" u="none" strike="noStrike" cap="none" normalizeH="0" baseline="0" dirty="0">
                          <a:ln>
                            <a:noFill/>
                          </a:ln>
                          <a:solidFill>
                            <a:srgbClr val="1F497D"/>
                          </a:solidFill>
                          <a:effectLst/>
                          <a:latin typeface="Times New Roman" pitchFamily="18" charset="0"/>
                          <a:cs typeface="Times New Roman" pitchFamily="18" charset="0"/>
                        </a:rPr>
                        <a:t>Toplam Harcama / Toplam Proje Bedelleri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56036" marR="56036" marT="28017" marB="280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
        <p:nvSpPr>
          <p:cNvPr id="9" name="8 Metin kutusu"/>
          <p:cNvSpPr txBox="1"/>
          <p:nvPr/>
        </p:nvSpPr>
        <p:spPr>
          <a:xfrm>
            <a:off x="857250" y="273050"/>
            <a:ext cx="6061403" cy="461665"/>
          </a:xfrm>
          <a:prstGeom prst="rect">
            <a:avLst/>
          </a:prstGeom>
          <a:noFill/>
        </p:spPr>
        <p:txBody>
          <a:bodyPr wrap="none">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YATIRIM FAALİYETLERİ İCMAL RAPORU</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l="4179"/>
          <a:stretch>
            <a:fillRect/>
          </a:stretch>
        </p:blipFill>
        <p:spPr bwMode="auto">
          <a:xfrm>
            <a:off x="179388" y="0"/>
            <a:ext cx="8964612" cy="980728"/>
          </a:xfrm>
          <a:prstGeom prst="rect">
            <a:avLst/>
          </a:prstGeom>
          <a:noFill/>
          <a:ln w="9525">
            <a:noFill/>
            <a:miter lim="800000"/>
            <a:headEnd/>
            <a:tailEnd/>
          </a:ln>
        </p:spPr>
      </p:pic>
      <p:pic>
        <p:nvPicPr>
          <p:cNvPr id="39938"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3850"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0211" name="8 Metin kutusu"/>
          <p:cNvSpPr txBox="1">
            <a:spLocks noChangeArrowheads="1"/>
          </p:cNvSpPr>
          <p:nvPr/>
        </p:nvSpPr>
        <p:spPr bwMode="auto">
          <a:xfrm>
            <a:off x="810419" y="5988844"/>
            <a:ext cx="7429500" cy="461962"/>
          </a:xfrm>
          <a:prstGeom prst="rect">
            <a:avLst/>
          </a:prstGeom>
          <a:noFill/>
          <a:ln w="9525">
            <a:noFill/>
            <a:miter lim="800000"/>
            <a:headEnd/>
            <a:tailEnd/>
          </a:ln>
        </p:spPr>
        <p:txBody>
          <a:bodyPr>
            <a:spAutoFit/>
          </a:bodyPr>
          <a:lstStyle/>
          <a:p>
            <a:r>
              <a:rPr lang="tr-TR" sz="1200" b="1" dirty="0">
                <a:latin typeface="Times New Roman" pitchFamily="18" charset="0"/>
                <a:cs typeface="Times New Roman" pitchFamily="18" charset="0"/>
              </a:rPr>
              <a:t>*</a:t>
            </a:r>
            <a:r>
              <a:rPr lang="tr-TR" sz="1200" dirty="0">
                <a:latin typeface="Times New Roman" pitchFamily="18" charset="0"/>
                <a:cs typeface="Times New Roman" pitchFamily="18" charset="0"/>
              </a:rPr>
              <a:t>Proje tutarı bölümüne, KDV dahil tutar yazılacak olup keşif artışı söz konusu ise o tutarda eklenecektir.</a:t>
            </a:r>
          </a:p>
          <a:p>
            <a:r>
              <a:rPr lang="tr-TR" sz="1200" b="1" dirty="0">
                <a:latin typeface="Times New Roman" pitchFamily="18" charset="0"/>
                <a:cs typeface="Times New Roman" pitchFamily="18" charset="0"/>
              </a:rPr>
              <a:t>**</a:t>
            </a:r>
            <a:r>
              <a:rPr lang="tr-TR" sz="1200" dirty="0">
                <a:latin typeface="Times New Roman" pitchFamily="18" charset="0"/>
                <a:cs typeface="Times New Roman" pitchFamily="18" charset="0"/>
              </a:rPr>
              <a:t> Fiziki ve Nakdi gerçekleşme rakamları bölümüne 2018 yılı öncesi toplam gerçekleşmesi yazılacaktır.</a:t>
            </a:r>
          </a:p>
        </p:txBody>
      </p:sp>
      <p:sp>
        <p:nvSpPr>
          <p:cNvPr id="13" name="12 Metin kutusu"/>
          <p:cNvSpPr txBox="1"/>
          <p:nvPr/>
        </p:nvSpPr>
        <p:spPr>
          <a:xfrm>
            <a:off x="857250" y="285750"/>
            <a:ext cx="7429500" cy="461963"/>
          </a:xfrm>
          <a:prstGeom prst="rect">
            <a:avLst/>
          </a:prstGeom>
          <a:noFill/>
        </p:spPr>
        <p:txBody>
          <a:bodyPr>
            <a:spAutoFit/>
          </a:bodyPr>
          <a:lstStyle/>
          <a:p>
            <a:pPr>
              <a:defRPr/>
            </a:pPr>
            <a:r>
              <a:rPr lang="tr-TR"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2022 Yılı ……………………. Müdürlüğü Yatırımları</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27</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790915840"/>
              </p:ext>
            </p:extLst>
          </p:nvPr>
        </p:nvGraphicFramePr>
        <p:xfrm>
          <a:off x="557213" y="1196752"/>
          <a:ext cx="7975225" cy="4363136"/>
        </p:xfrm>
        <a:graphic>
          <a:graphicData uri="http://schemas.openxmlformats.org/drawingml/2006/table">
            <a:tbl>
              <a:tblPr firstRow="1" firstCol="1" bandRow="1"/>
              <a:tblGrid>
                <a:gridCol w="106245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78299">
                  <a:extLst>
                    <a:ext uri="{9D8B030D-6E8A-4147-A177-3AD203B41FA5}">
                      <a16:colId xmlns:a16="http://schemas.microsoft.com/office/drawing/2014/main" val="20005"/>
                    </a:ext>
                  </a:extLst>
                </a:gridCol>
                <a:gridCol w="632822">
                  <a:extLst>
                    <a:ext uri="{9D8B030D-6E8A-4147-A177-3AD203B41FA5}">
                      <a16:colId xmlns:a16="http://schemas.microsoft.com/office/drawing/2014/main" val="20006"/>
                    </a:ext>
                  </a:extLst>
                </a:gridCol>
                <a:gridCol w="713555">
                  <a:extLst>
                    <a:ext uri="{9D8B030D-6E8A-4147-A177-3AD203B41FA5}">
                      <a16:colId xmlns:a16="http://schemas.microsoft.com/office/drawing/2014/main" val="20008"/>
                    </a:ext>
                  </a:extLst>
                </a:gridCol>
                <a:gridCol w="549917">
                  <a:extLst>
                    <a:ext uri="{9D8B030D-6E8A-4147-A177-3AD203B41FA5}">
                      <a16:colId xmlns:a16="http://schemas.microsoft.com/office/drawing/2014/main" val="20009"/>
                    </a:ext>
                  </a:extLst>
                </a:gridCol>
                <a:gridCol w="537773">
                  <a:extLst>
                    <a:ext uri="{9D8B030D-6E8A-4147-A177-3AD203B41FA5}">
                      <a16:colId xmlns:a16="http://schemas.microsoft.com/office/drawing/2014/main" val="20010"/>
                    </a:ext>
                  </a:extLst>
                </a:gridCol>
              </a:tblGrid>
              <a:tr h="216024">
                <a:tc gridSpan="10">
                  <a:txBody>
                    <a:bodyPr/>
                    <a:lstStyle/>
                    <a:p>
                      <a:pPr algn="ctr">
                        <a:spcAft>
                          <a:spcPts val="0"/>
                        </a:spcAft>
                      </a:pPr>
                      <a:r>
                        <a:rPr lang="tr-TR" sz="1000" b="1" kern="1200" dirty="0">
                          <a:effectLst/>
                          <a:latin typeface="Times New Roman" panose="02020603050405020304" pitchFamily="18" charset="0"/>
                          <a:ea typeface="Times New Roman" panose="02020603050405020304" pitchFamily="18" charset="0"/>
                        </a:rPr>
                        <a:t>Aydın İli Sağlık Müdürlüğü 2022 Yılı Yatırımları (TL)</a:t>
                      </a:r>
                      <a:endParaRPr lang="tr-TR" sz="1100" dirty="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40959">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Adı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Başlama Yılı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Proje Tutarı*</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3">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Yatırımın Önceki Yıllar Durumu</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2022 Yılı Ödeneği</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2022</a:t>
                      </a:r>
                      <a:r>
                        <a:rPr lang="tr-TR" sz="1000" b="1" baseline="0" dirty="0">
                          <a:effectLst/>
                          <a:latin typeface="Times New Roman" panose="02020603050405020304" pitchFamily="18" charset="0"/>
                          <a:ea typeface="Times New Roman" panose="02020603050405020304" pitchFamily="18" charset="0"/>
                        </a:rPr>
                        <a:t> </a:t>
                      </a:r>
                      <a:r>
                        <a:rPr lang="tr-TR" sz="1000" b="1" dirty="0">
                          <a:effectLst/>
                          <a:latin typeface="Times New Roman" panose="02020603050405020304" pitchFamily="18" charset="0"/>
                          <a:ea typeface="Times New Roman" panose="02020603050405020304" pitchFamily="18" charset="0"/>
                        </a:rPr>
                        <a:t>Yılı Harcaması</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Toplam Fiziki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Toplam Nakdi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94680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000" b="1" dirty="0">
                          <a:effectLst/>
                          <a:latin typeface="Times New Roman" panose="02020603050405020304" pitchFamily="18" charset="0"/>
                          <a:ea typeface="Times New Roman" panose="02020603050405020304" pitchFamily="18" charset="0"/>
                        </a:rPr>
                        <a:t>Önceki Yıllar Harcaması</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Fiziki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000" b="1">
                          <a:effectLst/>
                          <a:latin typeface="Times New Roman" panose="02020603050405020304" pitchFamily="18" charset="0"/>
                          <a:ea typeface="Times New Roman" panose="02020603050405020304" pitchFamily="18" charset="0"/>
                        </a:rPr>
                        <a:t>Nakdi Gerçekleşme</a:t>
                      </a:r>
                      <a:endParaRPr lang="tr-TR" sz="1100">
                        <a:effectLst/>
                        <a:latin typeface="Times New Roman" panose="02020603050405020304" pitchFamily="18" charset="0"/>
                        <a:ea typeface="Times New Roman" panose="02020603050405020304" pitchFamily="18" charset="0"/>
                      </a:endParaRPr>
                    </a:p>
                    <a:p>
                      <a:pPr algn="ctr">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162361">
                <a:tc>
                  <a:txBody>
                    <a:bodyPr/>
                    <a:lstStyle/>
                    <a:p>
                      <a:pPr algn="l">
                        <a:spcAft>
                          <a:spcPts val="0"/>
                        </a:spcAft>
                      </a:pPr>
                      <a:r>
                        <a:rPr lang="tr-TR" sz="1000" b="1"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380">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105">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7805">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5222">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2361">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4274">
                <a:tc>
                  <a:txBody>
                    <a:bodyPr/>
                    <a:lstStyle/>
                    <a:p>
                      <a:pPr algn="l">
                        <a:spcAft>
                          <a:spcPts val="0"/>
                        </a:spcAft>
                      </a:pPr>
                      <a:r>
                        <a:rPr lang="tr-TR" sz="1000" b="1">
                          <a:effectLst/>
                          <a:latin typeface="Times New Roman" panose="02020603050405020304" pitchFamily="18" charset="0"/>
                          <a:ea typeface="Times New Roman" panose="02020603050405020304" pitchFamily="18" charset="0"/>
                        </a:rPr>
                        <a:t>TOPLAM</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900" b="1"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39191" marR="39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40962"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1112" name="8 Metin kutusu"/>
          <p:cNvSpPr txBox="1">
            <a:spLocks noChangeArrowheads="1"/>
          </p:cNvSpPr>
          <p:nvPr/>
        </p:nvSpPr>
        <p:spPr bwMode="auto">
          <a:xfrm>
            <a:off x="857250" y="357188"/>
            <a:ext cx="7500938" cy="400110"/>
          </a:xfrm>
          <a:prstGeom prst="rect">
            <a:avLst/>
          </a:prstGeom>
          <a:noFill/>
          <a:ln w="9525">
            <a:noFill/>
            <a:miter lim="800000"/>
            <a:headEnd/>
            <a:tailEnd/>
          </a:ln>
        </p:spPr>
        <p:txBody>
          <a:bodyPr>
            <a:spAutoFit/>
          </a:bodyPr>
          <a:lstStyle/>
          <a:p>
            <a:r>
              <a:rPr lang="tr-TR" sz="2000" dirty="0">
                <a:solidFill>
                  <a:schemeClr val="bg1"/>
                </a:solidFill>
                <a:latin typeface="Times New Roman" pitchFamily="18" charset="0"/>
                <a:cs typeface="Times New Roman" pitchFamily="18" charset="0"/>
              </a:rPr>
              <a:t>2023 Yılına Devredilen İş Ve Ödenek İcmal Tablosu</a:t>
            </a:r>
          </a:p>
        </p:txBody>
      </p:sp>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28</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679434162"/>
              </p:ext>
            </p:extLst>
          </p:nvPr>
        </p:nvGraphicFramePr>
        <p:xfrm>
          <a:off x="179388" y="1844824"/>
          <a:ext cx="8229600" cy="2016125"/>
        </p:xfrm>
        <a:graphic>
          <a:graphicData uri="http://schemas.openxmlformats.org/drawingml/2006/table">
            <a:tbl>
              <a:tblPr firstRow="1" firstCol="1" bandRow="1"/>
              <a:tblGrid>
                <a:gridCol w="403250">
                  <a:extLst>
                    <a:ext uri="{9D8B030D-6E8A-4147-A177-3AD203B41FA5}">
                      <a16:colId xmlns:a16="http://schemas.microsoft.com/office/drawing/2014/main" val="20000"/>
                    </a:ext>
                  </a:extLst>
                </a:gridCol>
                <a:gridCol w="2389876">
                  <a:extLst>
                    <a:ext uri="{9D8B030D-6E8A-4147-A177-3AD203B41FA5}">
                      <a16:colId xmlns:a16="http://schemas.microsoft.com/office/drawing/2014/main" val="20001"/>
                    </a:ext>
                  </a:extLst>
                </a:gridCol>
                <a:gridCol w="994136">
                  <a:extLst>
                    <a:ext uri="{9D8B030D-6E8A-4147-A177-3AD203B41FA5}">
                      <a16:colId xmlns:a16="http://schemas.microsoft.com/office/drawing/2014/main" val="20002"/>
                    </a:ext>
                  </a:extLst>
                </a:gridCol>
                <a:gridCol w="1451701">
                  <a:extLst>
                    <a:ext uri="{9D8B030D-6E8A-4147-A177-3AD203B41FA5}">
                      <a16:colId xmlns:a16="http://schemas.microsoft.com/office/drawing/2014/main" val="20003"/>
                    </a:ext>
                  </a:extLst>
                </a:gridCol>
                <a:gridCol w="687995">
                  <a:extLst>
                    <a:ext uri="{9D8B030D-6E8A-4147-A177-3AD203B41FA5}">
                      <a16:colId xmlns:a16="http://schemas.microsoft.com/office/drawing/2014/main" val="20004"/>
                    </a:ext>
                  </a:extLst>
                </a:gridCol>
                <a:gridCol w="1071494">
                  <a:extLst>
                    <a:ext uri="{9D8B030D-6E8A-4147-A177-3AD203B41FA5}">
                      <a16:colId xmlns:a16="http://schemas.microsoft.com/office/drawing/2014/main" val="20005"/>
                    </a:ext>
                  </a:extLst>
                </a:gridCol>
                <a:gridCol w="1231148">
                  <a:extLst>
                    <a:ext uri="{9D8B030D-6E8A-4147-A177-3AD203B41FA5}">
                      <a16:colId xmlns:a16="http://schemas.microsoft.com/office/drawing/2014/main" val="20006"/>
                    </a:ext>
                  </a:extLst>
                </a:gridCol>
              </a:tblGrid>
              <a:tr h="231775">
                <a:tc gridSpan="7">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Sağlık Bakanlığı / Aydın İli Sağlık Müdürlüğü</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5280">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S.NO</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Birimi</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Toplam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Proje Ödenek Toplamı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 Biten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2022 Yılında Devam Eden Proje Sayısı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2023 Yılına Devreden Ödenek Toplamı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1</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2</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3</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800">
                <a:tc>
                  <a:txBody>
                    <a:bodyPr/>
                    <a:lstStyle/>
                    <a:p>
                      <a:pPr algn="ctr">
                        <a:spcAft>
                          <a:spcPts val="0"/>
                        </a:spcAft>
                      </a:pPr>
                      <a:r>
                        <a:rPr lang="tr-TR" sz="1100" b="0" dirty="0">
                          <a:solidFill>
                            <a:srgbClr val="000000"/>
                          </a:solidFill>
                          <a:effectLst/>
                          <a:latin typeface="Times New Roman" panose="02020603050405020304" pitchFamily="18" charset="0"/>
                          <a:ea typeface="Times New Roman" panose="02020603050405020304" pitchFamily="18" charset="0"/>
                        </a:rPr>
                        <a:t> 4</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2590">
                <a:tc gridSpan="2">
                  <a:txBody>
                    <a:bodyPr/>
                    <a:lstStyle/>
                    <a:p>
                      <a:pPr algn="ctr">
                        <a:spcAft>
                          <a:spcPts val="0"/>
                        </a:spcAft>
                      </a:pPr>
                      <a:r>
                        <a:rPr lang="tr-TR" sz="1100" b="1" dirty="0">
                          <a:solidFill>
                            <a:srgbClr val="000000"/>
                          </a:solidFill>
                          <a:effectLst/>
                          <a:latin typeface="Times New Roman" panose="02020603050405020304" pitchFamily="18" charset="0"/>
                          <a:ea typeface="Times New Roman" panose="02020603050405020304" pitchFamily="18" charset="0"/>
                        </a:rPr>
                        <a:t>TOPLAM</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a:solidFill>
                            <a:srgbClr val="000000"/>
                          </a:solidFill>
                          <a:effectLst/>
                          <a:latin typeface="Times New Roman" panose="02020603050405020304" pitchFamily="18"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dirty="0">
                          <a:solidFill>
                            <a:srgbClr val="000000"/>
                          </a:solidFill>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l="4179"/>
          <a:stretch>
            <a:fillRect/>
          </a:stretch>
        </p:blipFill>
        <p:spPr bwMode="auto">
          <a:xfrm>
            <a:off x="179388" y="0"/>
            <a:ext cx="8964612" cy="1341438"/>
          </a:xfrm>
          <a:prstGeom prst="rect">
            <a:avLst/>
          </a:prstGeom>
          <a:noFill/>
          <a:ln w="9525">
            <a:noFill/>
            <a:miter lim="800000"/>
            <a:headEnd/>
            <a:tailEnd/>
          </a:ln>
        </p:spPr>
      </p:pic>
      <p:pic>
        <p:nvPicPr>
          <p:cNvPr id="41986" name="Picture 2"/>
          <p:cNvPicPr>
            <a:picLocks noChangeAspect="1" noChangeArrowheads="1"/>
          </p:cNvPicPr>
          <p:nvPr/>
        </p:nvPicPr>
        <p:blipFill>
          <a:blip r:embed="rId3"/>
          <a:srcRect t="4179"/>
          <a:stretch>
            <a:fillRect/>
          </a:stretch>
        </p:blipFill>
        <p:spPr bwMode="auto">
          <a:xfrm>
            <a:off x="8655050" y="0"/>
            <a:ext cx="488950" cy="6858000"/>
          </a:xfrm>
          <a:prstGeom prst="rect">
            <a:avLst/>
          </a:prstGeom>
          <a:noFill/>
          <a:ln w="9525">
            <a:noFill/>
            <a:miter lim="800000"/>
            <a:headEnd/>
            <a:tailEnd/>
          </a:ln>
        </p:spPr>
      </p:pic>
      <p:sp>
        <p:nvSpPr>
          <p:cNvPr id="5" name="Dikdörtgen 4"/>
          <p:cNvSpPr/>
          <p:nvPr/>
        </p:nvSpPr>
        <p:spPr>
          <a:xfrm>
            <a:off x="327025" y="19050"/>
            <a:ext cx="71438"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57213" y="0"/>
            <a:ext cx="276225" cy="683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Metin kutusu 7"/>
          <p:cNvSpPr txBox="1">
            <a:spLocks noChangeArrowheads="1"/>
          </p:cNvSpPr>
          <p:nvPr/>
        </p:nvSpPr>
        <p:spPr bwMode="auto">
          <a:xfrm>
            <a:off x="179388" y="1844675"/>
            <a:ext cx="8355012" cy="1754188"/>
          </a:xfrm>
          <a:prstGeom prst="rect">
            <a:avLst/>
          </a:prstGeom>
          <a:noFill/>
          <a:ln w="9525">
            <a:noFill/>
            <a:miter lim="800000"/>
            <a:headEnd/>
            <a:tailEnd/>
          </a:ln>
        </p:spPr>
        <p:txBody>
          <a:bodyPr>
            <a:spAutoFit/>
          </a:bodyPr>
          <a:lstStyle/>
          <a:p>
            <a:pPr algn="ctr" fontAlgn="auto">
              <a:spcBef>
                <a:spcPts val="0"/>
              </a:spcBef>
              <a:spcAft>
                <a:spcPts val="0"/>
              </a:spcAft>
              <a:tabLst>
                <a:tab pos="2403475" algn="l"/>
                <a:tab pos="2738438" algn="l"/>
              </a:tabLst>
              <a:defRPr/>
            </a:pPr>
            <a:r>
              <a:rPr lang="tr-TR" sz="3600" b="1" kern="0" dirty="0">
                <a:solidFill>
                  <a:schemeClr val="accent5">
                    <a:lumMod val="50000"/>
                  </a:schemeClr>
                </a:solidFill>
                <a:latin typeface="Times New Roman" pitchFamily="18" charset="0"/>
                <a:cs typeface="Times New Roman" pitchFamily="18" charset="0"/>
              </a:rPr>
              <a:t>KARŞILAŞILABİLECEK SIKINTILARIN TARTIŞILMASI VE GENEL DEĞERLENDİRME </a:t>
            </a:r>
          </a:p>
        </p:txBody>
      </p:sp>
      <p:pic>
        <p:nvPicPr>
          <p:cNvPr id="41990" name="Picture 2"/>
          <p:cNvPicPr>
            <a:picLocks noChangeAspect="1" noChangeArrowheads="1"/>
          </p:cNvPicPr>
          <p:nvPr/>
        </p:nvPicPr>
        <p:blipFill>
          <a:blip r:embed="rId4"/>
          <a:srcRect/>
          <a:stretch>
            <a:fillRect/>
          </a:stretch>
        </p:blipFill>
        <p:spPr bwMode="auto">
          <a:xfrm>
            <a:off x="3160713" y="3933825"/>
            <a:ext cx="2390775" cy="2219325"/>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B8BB3462-B7BE-482B-8916-27A406E09477}" type="slidenum">
              <a:rPr lang="tr-TR" smtClean="0"/>
              <a:pPr>
                <a:defRPr/>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571500" y="1577975"/>
            <a:ext cx="7612063" cy="4401205"/>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000" b="1" dirty="0">
                <a:solidFill>
                  <a:srgbClr val="C00000"/>
                </a:solidFill>
                <a:latin typeface="Times New Roman" pitchFamily="18" charset="0"/>
                <a:cs typeface="Times New Roman" pitchFamily="18" charset="0"/>
              </a:rPr>
              <a:t>HUKUKİ</a:t>
            </a:r>
            <a:r>
              <a:rPr lang="tr-TR" sz="2000" dirty="0">
                <a:solidFill>
                  <a:srgbClr val="C00000"/>
                </a:solidFill>
                <a:latin typeface="Times New Roman" pitchFamily="18" charset="0"/>
                <a:cs typeface="Times New Roman" pitchFamily="18" charset="0"/>
              </a:rPr>
              <a:t> </a:t>
            </a:r>
            <a:r>
              <a:rPr lang="tr-TR" sz="2000" b="1" dirty="0">
                <a:solidFill>
                  <a:srgbClr val="C00000"/>
                </a:solidFill>
                <a:latin typeface="Times New Roman" pitchFamily="18" charset="0"/>
                <a:cs typeface="Times New Roman" pitchFamily="18" charset="0"/>
              </a:rPr>
              <a:t>DAYANAĞI</a:t>
            </a:r>
          </a:p>
          <a:p>
            <a:pPr marL="342900" indent="-342900" fontAlgn="auto">
              <a:spcBef>
                <a:spcPts val="0"/>
              </a:spcBef>
              <a:spcAft>
                <a:spcPts val="0"/>
              </a:spcAft>
              <a:tabLst>
                <a:tab pos="2403475" algn="l"/>
                <a:tab pos="2738438" algn="l"/>
              </a:tabLst>
              <a:defRPr/>
            </a:pPr>
            <a:endParaRPr lang="tr-TR" sz="2000" dirty="0">
              <a:latin typeface="Times New Roman" pitchFamily="18" charset="0"/>
              <a:cs typeface="Times New Roman" pitchFamily="18" charset="0"/>
            </a:endParaRP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1 </a:t>
            </a:r>
            <a:r>
              <a:rPr lang="tr-TR" sz="2000" dirty="0" err="1">
                <a:latin typeface="Times New Roman" pitchFamily="18" charset="0"/>
                <a:cs typeface="Times New Roman" pitchFamily="18" charset="0"/>
              </a:rPr>
              <a:t>Nolu</a:t>
            </a:r>
            <a:r>
              <a:rPr lang="tr-TR" sz="2000" dirty="0">
                <a:latin typeface="Times New Roman" pitchFamily="18" charset="0"/>
                <a:cs typeface="Times New Roman" pitchFamily="18" charset="0"/>
              </a:rPr>
              <a:t> Cumhurbaşkanlığı Kararnamesinin 273’üncü maddesi,</a:t>
            </a: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5018 sayılı Kamu Mali Yönetimi ve Kontrol Kanununun 41. maddesi</a:t>
            </a:r>
          </a:p>
          <a:p>
            <a:pPr marL="342900" indent="-342900" fontAlgn="auto">
              <a:spcBef>
                <a:spcPts val="0"/>
              </a:spcBef>
              <a:spcAft>
                <a:spcPts val="0"/>
              </a:spcAft>
              <a:buFont typeface="Wingdings" pitchFamily="2" charset="2"/>
              <a:buChar char="Ø"/>
              <a:tabLst>
                <a:tab pos="2403475" algn="l"/>
                <a:tab pos="2738438" algn="l"/>
              </a:tabLst>
              <a:defRPr/>
            </a:pPr>
            <a:r>
              <a:rPr lang="tr-TR" sz="2000" dirty="0">
                <a:latin typeface="Times New Roman" pitchFamily="18" charset="0"/>
                <a:cs typeface="Times New Roman" pitchFamily="18" charset="0"/>
              </a:rPr>
              <a:t>Yatırım İzleme ve Koordinasyon Başkanlığı Görev, Yetki ve Sorumlulukları İle Çalışma Usul ve Esaslarına Dair Yönetmeliğin 9 uncu maddesinin (g) bendi,</a:t>
            </a:r>
          </a:p>
          <a:p>
            <a:pPr marL="342900" indent="-342900" fontAlgn="auto">
              <a:spcBef>
                <a:spcPts val="0"/>
              </a:spcBef>
              <a:spcAft>
                <a:spcPts val="0"/>
              </a:spcAft>
              <a:tabLst>
                <a:tab pos="2403475" algn="l"/>
                <a:tab pos="2738438" algn="l"/>
              </a:tabLst>
              <a:defRPr/>
            </a:pPr>
            <a:endParaRPr lang="tr-TR" sz="2000" kern="0" dirty="0">
              <a:latin typeface="Times New Roman" pitchFamily="18" charset="0"/>
              <a:cs typeface="Times New Roman" pitchFamily="18" charset="0"/>
            </a:endParaRPr>
          </a:p>
          <a:p>
            <a:pPr marL="342900" indent="-342900" fontAlgn="auto">
              <a:spcBef>
                <a:spcPts val="0"/>
              </a:spcBef>
              <a:spcAft>
                <a:spcPts val="0"/>
              </a:spcAft>
              <a:tabLst>
                <a:tab pos="2403475" algn="l"/>
                <a:tab pos="2738438" algn="l"/>
              </a:tabLst>
              <a:defRPr/>
            </a:pPr>
            <a:r>
              <a:rPr lang="tr-TR" sz="2000" b="1" kern="0" dirty="0">
                <a:solidFill>
                  <a:srgbClr val="C00000"/>
                </a:solidFill>
                <a:latin typeface="Times New Roman" pitchFamily="18" charset="0"/>
                <a:cs typeface="Times New Roman" pitchFamily="18" charset="0"/>
              </a:rPr>
              <a:t>KAYNAKLAR</a:t>
            </a:r>
          </a:p>
          <a:p>
            <a:pPr marL="342900" indent="-342900" fontAlgn="auto">
              <a:spcBef>
                <a:spcPts val="0"/>
              </a:spcBef>
              <a:spcAft>
                <a:spcPts val="0"/>
              </a:spcAft>
              <a:tabLst>
                <a:tab pos="2403475" algn="l"/>
                <a:tab pos="2738438" algn="l"/>
              </a:tabLst>
              <a:defRPr/>
            </a:pPr>
            <a:endParaRPr lang="tr-TR" sz="2000" kern="0" dirty="0">
              <a:latin typeface="Times New Roman" pitchFamily="18" charset="0"/>
              <a:cs typeface="Times New Roman" pitchFamily="18" charset="0"/>
            </a:endParaRP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Stratejik Planlar</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2023 Yılı Performans Programları</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Bakanlık/Genel Müdürlüklerin İl Düzeyinde Bütçe Uygulamaları</a:t>
            </a:r>
          </a:p>
          <a:p>
            <a:pPr marL="342900" indent="-342900" fontAlgn="auto">
              <a:spcBef>
                <a:spcPts val="0"/>
              </a:spcBef>
              <a:spcAft>
                <a:spcPts val="0"/>
              </a:spcAft>
              <a:buFont typeface="Wingdings" pitchFamily="2" charset="2"/>
              <a:buChar char="Ø"/>
              <a:tabLst>
                <a:tab pos="2403475" algn="l"/>
                <a:tab pos="2738438" algn="l"/>
              </a:tabLst>
              <a:defRPr/>
            </a:pPr>
            <a:r>
              <a:rPr lang="tr-TR" sz="2000" kern="0" dirty="0">
                <a:latin typeface="Times New Roman" pitchFamily="18" charset="0"/>
                <a:cs typeface="Times New Roman" pitchFamily="18" charset="0"/>
              </a:rPr>
              <a:t>Kurumların İl’de yürüttükleri yatırım, faaliyet ve çalışmalar</a:t>
            </a:r>
          </a:p>
        </p:txBody>
      </p:sp>
      <p:pic>
        <p:nvPicPr>
          <p:cNvPr id="18434"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sp>
        <p:nvSpPr>
          <p:cNvPr id="4" name="Metin kutusu 3"/>
          <p:cNvSpPr txBox="1"/>
          <p:nvPr/>
        </p:nvSpPr>
        <p:spPr>
          <a:xfrm>
            <a:off x="2000250" y="285750"/>
            <a:ext cx="6326188" cy="954088"/>
          </a:xfrm>
          <a:prstGeom prst="rect">
            <a:avLst/>
          </a:prstGeom>
          <a:noFill/>
        </p:spPr>
        <p:txBody>
          <a:bodyPr>
            <a:spAutoFit/>
          </a:bodyPr>
          <a:lstStyle/>
          <a:p>
            <a:pPr fontAlgn="auto">
              <a:spcBef>
                <a:spcPts val="0"/>
              </a:spcBef>
              <a:spcAft>
                <a:spcPts val="0"/>
              </a:spcAft>
              <a:defRPr/>
            </a:pPr>
            <a:r>
              <a:rPr lang="tr-TR"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Hazırlanacak Raporların Hukuki Dayanağı ve Kaynakları</a:t>
            </a:r>
          </a:p>
        </p:txBody>
      </p:sp>
      <p:pic>
        <p:nvPicPr>
          <p:cNvPr id="18436"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8437"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3</a:t>
            </a:fld>
            <a:endParaRPr lang="tr-TR"/>
          </a:p>
        </p:txBody>
      </p:sp>
    </p:spTree>
    <p:extLst>
      <p:ext uri="{BB962C8B-B14F-4D97-AF65-F5344CB8AC3E}">
        <p14:creationId xmlns:p14="http://schemas.microsoft.com/office/powerpoint/2010/main" val="312856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4A8849E7-18AB-4BDF-9C38-B16F700A12BB}" type="slidenum">
              <a:rPr lang="tr-TR" smtClean="0"/>
              <a:pPr>
                <a:defRPr/>
              </a:pPr>
              <a:t>30</a:t>
            </a:fld>
            <a:endParaRPr lang="tr-TR" dirty="0"/>
          </a:p>
        </p:txBody>
      </p:sp>
      <p:pic>
        <p:nvPicPr>
          <p:cNvPr id="43010"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3011"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3012"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323528" y="877888"/>
            <a:ext cx="8496944" cy="5632311"/>
          </a:xfrm>
          <a:prstGeom prst="rect">
            <a:avLst/>
          </a:prstGeom>
          <a:noFill/>
        </p:spPr>
        <p:txBody>
          <a:bodyPr wrap="square">
            <a:spAutoFit/>
          </a:bodyPr>
          <a:lstStyle/>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Genel olarak değerlendirildiğinde </a:t>
            </a:r>
            <a:r>
              <a:rPr lang="tr-TR" dirty="0" err="1">
                <a:latin typeface="Times New Roman" pitchFamily="18" charset="0"/>
                <a:cs typeface="Times New Roman" pitchFamily="18" charset="0"/>
              </a:rPr>
              <a:t>YİKOB’lara</a:t>
            </a:r>
            <a:r>
              <a:rPr lang="tr-TR" dirty="0">
                <a:latin typeface="Times New Roman" pitchFamily="18" charset="0"/>
                <a:cs typeface="Times New Roman" pitchFamily="18" charset="0"/>
              </a:rPr>
              <a:t> çok önemli ve sorumluluk isteyen bir görev verildiği söylenebilir. Zira, </a:t>
            </a:r>
            <a:r>
              <a:rPr lang="tr-TR" dirty="0">
                <a:solidFill>
                  <a:srgbClr val="FF0000"/>
                </a:solidFill>
                <a:latin typeface="Times New Roman" pitchFamily="18" charset="0"/>
                <a:cs typeface="Times New Roman" pitchFamily="18" charset="0"/>
              </a:rPr>
              <a:t>onlarca farklı kurumun stratejik plan ve performans programlarının taranması, toplanan verilerin raporun ilgili bölümlerine işlenmesi </a:t>
            </a:r>
            <a:r>
              <a:rPr lang="tr-TR" dirty="0">
                <a:latin typeface="Times New Roman" pitchFamily="18" charset="0"/>
                <a:cs typeface="Times New Roman" pitchFamily="18" charset="0"/>
              </a:rPr>
              <a:t>ve kurumlardan gelen bilgi ve veriler doğrultusunda raporun nihai şeklinin verilmesi gibi görevler üstlenmektedir.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 İlgili raporda yer alan il valisinin kurum değerlendirmesi kısmının temelini kurumlardan gelen bilgiler oluşturduğundan, kurumlar tarafından girilen bilgilerin sağlıklı, güvenilir, saydam ve anlaşılır olmasının yanı sıra sorumluluk bilinci ile doldurulması gerekmektedir.  </a:t>
            </a:r>
            <a:endParaRPr lang="tr-TR" dirty="0">
              <a:solidFill>
                <a:srgbClr val="C00000"/>
              </a:solidFill>
              <a:latin typeface="Times New Roman" pitchFamily="18" charset="0"/>
              <a:cs typeface="Times New Roman" pitchFamily="18" charset="0"/>
            </a:endParaRP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Hazırlanacak Değerlendirme Raporunu sadece yılın belirli bir döneminde 1-2 aylık bir görev olarak düşünmemeli, ildeki tüm yerel birimlerin faaliyetlerini yönlendirici ve plan-program metinlerine uygunluğunu sağlayıcı bir araç olarak görülmesi gerekmektedir.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Bu çalışma esnasında, plan ve program metinlerini hazırlayanlar kadar </a:t>
            </a:r>
            <a:r>
              <a:rPr lang="tr-TR" dirty="0">
                <a:solidFill>
                  <a:srgbClr val="FF0000"/>
                </a:solidFill>
                <a:latin typeface="Times New Roman" pitchFamily="18" charset="0"/>
                <a:cs typeface="Times New Roman" pitchFamily="18" charset="0"/>
              </a:rPr>
              <a:t>bu araçlara hakim olmayı ve nasıl okunması gerektiğini bilmeyi, </a:t>
            </a:r>
            <a:r>
              <a:rPr lang="tr-TR" dirty="0">
                <a:latin typeface="Times New Roman" pitchFamily="18" charset="0"/>
                <a:cs typeface="Times New Roman" pitchFamily="18" charset="0"/>
              </a:rPr>
              <a:t>faaliyet ve performans göstergelerinin merkezi mi yoksa yerel ölçekte mi belirlendiğine ilişkin </a:t>
            </a:r>
            <a:r>
              <a:rPr lang="tr-TR" dirty="0">
                <a:solidFill>
                  <a:srgbClr val="FF0000"/>
                </a:solidFill>
                <a:latin typeface="Times New Roman" pitchFamily="18" charset="0"/>
                <a:cs typeface="Times New Roman" pitchFamily="18" charset="0"/>
              </a:rPr>
              <a:t>özgün bir değerlendirme yapılması gerekmektedir. </a:t>
            </a:r>
            <a:r>
              <a:rPr lang="tr-TR" dirty="0">
                <a:latin typeface="Times New Roman" pitchFamily="18" charset="0"/>
                <a:cs typeface="Times New Roman" pitchFamily="18" charset="0"/>
              </a:rPr>
              <a:t>Bu kapsamda gerekirse plan-program metinlerini hazırlayan birimlerle irtibata geçinilmesinden kaçınılmamalıdır.</a:t>
            </a:r>
          </a:p>
          <a:p>
            <a:pPr marL="285750" indent="-285750" algn="just">
              <a:buFont typeface="Wingdings" panose="05000000000000000000" pitchFamily="2" charset="2"/>
              <a:buChar char="q"/>
              <a:defRPr/>
            </a:pPr>
            <a:r>
              <a:rPr lang="tr-TR" dirty="0">
                <a:latin typeface="Times New Roman" pitchFamily="18" charset="0"/>
                <a:cs typeface="Times New Roman" pitchFamily="18" charset="0"/>
              </a:rPr>
              <a:t>Hazırlanacak Faaliyet değerlendirme raporunda elde edilecek </a:t>
            </a:r>
            <a:r>
              <a:rPr lang="tr-TR" dirty="0">
                <a:solidFill>
                  <a:srgbClr val="FF0000"/>
                </a:solidFill>
                <a:latin typeface="Times New Roman" pitchFamily="18" charset="0"/>
                <a:cs typeface="Times New Roman" pitchFamily="18" charset="0"/>
              </a:rPr>
              <a:t>bilgi ve verilerin sağlıklı ve doğru olmasından ilgili kurumların sorumluluğu</a:t>
            </a:r>
            <a:r>
              <a:rPr lang="tr-TR" dirty="0">
                <a:latin typeface="Times New Roman" pitchFamily="18" charset="0"/>
                <a:cs typeface="Times New Roman" pitchFamily="18" charset="0"/>
              </a:rPr>
              <a:t> olduğu unutulmamalıdır.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2"/>
          <p:cNvSpPr>
            <a:spLocks noGrp="1"/>
          </p:cNvSpPr>
          <p:nvPr>
            <p:ph type="sldNum" sz="quarter" idx="12"/>
          </p:nvPr>
        </p:nvSpPr>
        <p:spPr>
          <a:xfrm>
            <a:off x="6808788" y="6505575"/>
            <a:ext cx="2133600" cy="365125"/>
          </a:xfrm>
        </p:spPr>
        <p:txBody>
          <a:bodyPr/>
          <a:lstStyle/>
          <a:p>
            <a:pPr>
              <a:defRPr/>
            </a:pPr>
            <a:fld id="{75BF8C6B-4F25-4B4D-944A-F3B50F061BA3}" type="slidenum">
              <a:rPr lang="tr-TR" smtClean="0"/>
              <a:pPr>
                <a:defRPr/>
              </a:pPr>
              <a:t>31</a:t>
            </a:fld>
            <a:endParaRPr lang="tr-TR" dirty="0"/>
          </a:p>
        </p:txBody>
      </p:sp>
      <p:pic>
        <p:nvPicPr>
          <p:cNvPr id="44034"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4035"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pic>
        <p:nvPicPr>
          <p:cNvPr id="44036"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2" name="Metin kutusu 1"/>
          <p:cNvSpPr txBox="1"/>
          <p:nvPr/>
        </p:nvSpPr>
        <p:spPr>
          <a:xfrm>
            <a:off x="742950" y="981075"/>
            <a:ext cx="7848600" cy="958850"/>
          </a:xfrm>
          <a:prstGeom prst="rect">
            <a:avLst/>
          </a:prstGeom>
          <a:noFill/>
        </p:spPr>
        <p:txBody>
          <a:bodyPr>
            <a:spAutoFit/>
          </a:bodyPr>
          <a:lstStyle/>
          <a:p>
            <a:pPr algn="ctr">
              <a:lnSpc>
                <a:spcPct val="150000"/>
              </a:lnSpc>
              <a:defRPr/>
            </a:pPr>
            <a:r>
              <a:rPr lang="tr-TR" sz="2000" b="1" dirty="0">
                <a:solidFill>
                  <a:schemeClr val="tx2">
                    <a:lumMod val="75000"/>
                  </a:schemeClr>
                </a:solidFill>
                <a:cs typeface="+mn-cs"/>
              </a:rPr>
              <a:t>Tablolar Doldurulurken ve Değerlendirme Yapılırken Karşılaşılabilecek Olası Sorunlar ve Çözüm Önerileri</a:t>
            </a:r>
          </a:p>
        </p:txBody>
      </p:sp>
      <p:sp>
        <p:nvSpPr>
          <p:cNvPr id="44038" name="Dikdörtgen 2"/>
          <p:cNvSpPr>
            <a:spLocks noChangeArrowheads="1"/>
          </p:cNvSpPr>
          <p:nvPr/>
        </p:nvSpPr>
        <p:spPr bwMode="auto">
          <a:xfrm>
            <a:off x="238125" y="2205038"/>
            <a:ext cx="8369300" cy="3970337"/>
          </a:xfrm>
          <a:prstGeom prst="rect">
            <a:avLst/>
          </a:prstGeom>
          <a:noFill/>
          <a:ln w="9525">
            <a:noFill/>
            <a:miter lim="800000"/>
            <a:headEnd/>
            <a:tailEnd/>
          </a:ln>
        </p:spPr>
        <p:txBody>
          <a:bodyPr>
            <a:spAutoFit/>
          </a:bodyPr>
          <a:lstStyle/>
          <a:p>
            <a:pPr marL="742950" lvl="1" indent="-285750" algn="just">
              <a:buFont typeface="Wingdings" pitchFamily="2" charset="2"/>
              <a:buChar char="Ø"/>
            </a:pPr>
            <a:r>
              <a:rPr lang="tr-TR" b="1" u="sng" dirty="0"/>
              <a:t>SP ve PP metinlerine ulaşmada yaşanabilecek zorluklar</a:t>
            </a:r>
            <a:r>
              <a:rPr lang="tr-TR" dirty="0"/>
              <a:t>; sıralı kaynaklarımız olan sp.gov.tr ve ilgili kurumun web sayfası taranmasına rağmen plan-program metinlerine ulaşılamaz ise yazılacak resmi bir yazı ile söz konusu belgelerin temini gerekebilir. </a:t>
            </a:r>
          </a:p>
          <a:p>
            <a:pPr marL="742950" lvl="1" indent="-285750" algn="just">
              <a:buFont typeface="Wingdings" pitchFamily="2" charset="2"/>
              <a:buChar char="Ø"/>
            </a:pPr>
            <a:endParaRPr lang="tr-TR" dirty="0"/>
          </a:p>
          <a:p>
            <a:pPr marL="742950" lvl="1" indent="-285750" algn="just">
              <a:buFont typeface="Wingdings" pitchFamily="2" charset="2"/>
              <a:buChar char="Ø"/>
            </a:pPr>
            <a:r>
              <a:rPr lang="tr-TR" b="1" u="sng" dirty="0"/>
              <a:t>Merkezi-Yerel ölçek değerlendirmesi aşamasında tereddütler yaşanabilir</a:t>
            </a:r>
            <a:r>
              <a:rPr lang="tr-TR" dirty="0"/>
              <a:t>. Bu durumda İlgili Bakanlık/Kurum ile (Strateji Geliştirme Başkanlıkları/Strateji Geliştirme Dairesi Başkanlıkları) temasa geçilerek, konuya ilişkin açıklama istenmelidir. </a:t>
            </a:r>
          </a:p>
          <a:p>
            <a:pPr marL="742950" lvl="1" indent="-285750" algn="just">
              <a:buFont typeface="Wingdings" pitchFamily="2" charset="2"/>
              <a:buChar char="Ø"/>
            </a:pPr>
            <a:endParaRPr lang="tr-TR" dirty="0"/>
          </a:p>
          <a:p>
            <a:pPr marL="742950" lvl="1" indent="-285750" algn="just">
              <a:buFont typeface="Wingdings" pitchFamily="2" charset="2"/>
              <a:buChar char="Ø"/>
            </a:pPr>
            <a:r>
              <a:rPr lang="tr-TR" b="1" u="sng" dirty="0"/>
              <a:t>Yerel düzeyde bazı verilerin elde edilmesinde sıkıntılar yaşanması durumunda </a:t>
            </a:r>
            <a:r>
              <a:rPr lang="tr-TR" dirty="0"/>
              <a:t>TÜİK Bölge Müdürlükleri, </a:t>
            </a:r>
            <a:r>
              <a:rPr lang="tr-TR" dirty="0" err="1"/>
              <a:t>İPKM’ler</a:t>
            </a:r>
            <a:r>
              <a:rPr lang="tr-TR" dirty="0"/>
              <a:t> ve Kalkınma Ajansları ile veri eşleştirmesi ve kontrolü yapılabilir. İlgili yerel birimlerden gelen verilerin doğruluğu test edilebilir.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flipH="1">
            <a:off x="28575" y="3573463"/>
            <a:ext cx="9151938" cy="0"/>
          </a:xfrm>
          <a:prstGeom prst="line">
            <a:avLst/>
          </a:prstGeom>
        </p:spPr>
        <p:style>
          <a:lnRef idx="1">
            <a:schemeClr val="accent2"/>
          </a:lnRef>
          <a:fillRef idx="0">
            <a:schemeClr val="accent2"/>
          </a:fillRef>
          <a:effectRef idx="0">
            <a:schemeClr val="accent2"/>
          </a:effectRef>
          <a:fontRef idx="minor">
            <a:schemeClr val="tx1"/>
          </a:fontRef>
        </p:style>
      </p:cxnSp>
      <p:pic>
        <p:nvPicPr>
          <p:cNvPr id="46082" name="Picture 2"/>
          <p:cNvPicPr>
            <a:picLocks noChangeAspect="1" noChangeArrowheads="1"/>
          </p:cNvPicPr>
          <p:nvPr/>
        </p:nvPicPr>
        <p:blipFill>
          <a:blip r:embed="rId2"/>
          <a:srcRect l="4179"/>
          <a:stretch>
            <a:fillRect/>
          </a:stretch>
        </p:blipFill>
        <p:spPr bwMode="auto">
          <a:xfrm>
            <a:off x="809625" y="6350"/>
            <a:ext cx="8334375" cy="763588"/>
          </a:xfrm>
          <a:prstGeom prst="rect">
            <a:avLst/>
          </a:prstGeom>
          <a:noFill/>
          <a:ln w="9525">
            <a:noFill/>
            <a:miter lim="800000"/>
            <a:headEnd/>
            <a:tailEnd/>
          </a:ln>
        </p:spPr>
      </p:pic>
      <p:pic>
        <p:nvPicPr>
          <p:cNvPr id="46083" name="Picture 2"/>
          <p:cNvPicPr>
            <a:picLocks noChangeAspect="1" noChangeArrowheads="1"/>
          </p:cNvPicPr>
          <p:nvPr/>
        </p:nvPicPr>
        <p:blipFill>
          <a:blip r:embed="rId3"/>
          <a:srcRect t="4179"/>
          <a:stretch>
            <a:fillRect/>
          </a:stretch>
        </p:blipFill>
        <p:spPr bwMode="auto">
          <a:xfrm>
            <a:off x="8916988" y="0"/>
            <a:ext cx="241300" cy="6858000"/>
          </a:xfrm>
          <a:prstGeom prst="rect">
            <a:avLst/>
          </a:prstGeom>
          <a:noFill/>
          <a:ln w="9525">
            <a:noFill/>
            <a:miter lim="800000"/>
            <a:headEnd/>
            <a:tailEnd/>
          </a:ln>
        </p:spPr>
      </p:pic>
      <p:sp>
        <p:nvSpPr>
          <p:cNvPr id="2" name="Dikdörtgen 1"/>
          <p:cNvSpPr/>
          <p:nvPr/>
        </p:nvSpPr>
        <p:spPr>
          <a:xfrm>
            <a:off x="595005" y="1138238"/>
            <a:ext cx="8275637" cy="1555750"/>
          </a:xfrm>
          <a:prstGeom prst="rect">
            <a:avLst/>
          </a:prstGeom>
        </p:spPr>
        <p:txBody>
          <a:bodyPr>
            <a:spAutoFit/>
          </a:bodyPr>
          <a:lstStyle/>
          <a:p>
            <a:pPr algn="ctr">
              <a:defRPr/>
            </a:pPr>
            <a:r>
              <a:rPr lang="tr-TR" sz="4800" b="1" i="1" spc="600" dirty="0">
                <a:solidFill>
                  <a:srgbClr val="4F81BD">
                    <a:lumMod val="50000"/>
                  </a:srgbClr>
                </a:solidFill>
                <a:cs typeface="+mn-cs"/>
              </a:rPr>
              <a:t>Teşekkür eder,</a:t>
            </a:r>
          </a:p>
          <a:p>
            <a:pPr algn="ctr">
              <a:defRPr/>
            </a:pPr>
            <a:r>
              <a:rPr lang="tr-TR" sz="4800" b="1" i="1" spc="600" dirty="0">
                <a:solidFill>
                  <a:srgbClr val="4F81BD">
                    <a:lumMod val="50000"/>
                  </a:srgbClr>
                </a:solidFill>
                <a:cs typeface="+mn-cs"/>
              </a:rPr>
              <a:t>başarılar dileriz… </a:t>
            </a:r>
          </a:p>
        </p:txBody>
      </p:sp>
      <p:pic>
        <p:nvPicPr>
          <p:cNvPr id="46085"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sp>
        <p:nvSpPr>
          <p:cNvPr id="46086" name="Text Box 7"/>
          <p:cNvSpPr txBox="1">
            <a:spLocks noChangeArrowheads="1"/>
          </p:cNvSpPr>
          <p:nvPr/>
        </p:nvSpPr>
        <p:spPr bwMode="auto">
          <a:xfrm>
            <a:off x="1096654" y="3140968"/>
            <a:ext cx="7272337" cy="3277820"/>
          </a:xfrm>
          <a:prstGeom prst="rect">
            <a:avLst/>
          </a:prstGeom>
          <a:noFill/>
          <a:ln w="9525">
            <a:noFill/>
            <a:miter lim="800000"/>
            <a:headEnd/>
            <a:tailEnd/>
          </a:ln>
        </p:spPr>
        <p:txBody>
          <a:bodyPr>
            <a:spAutoFit/>
          </a:bodyPr>
          <a:lstStyle/>
          <a:p>
            <a:pPr algn="ctr">
              <a:spcBef>
                <a:spcPct val="50000"/>
              </a:spcBef>
            </a:pPr>
            <a:r>
              <a:rPr lang="tr-TR" dirty="0"/>
              <a:t>Faaliyet Değerlendirme Raporu Hazırlık Çalışması Sorumlu Birim:</a:t>
            </a:r>
          </a:p>
          <a:p>
            <a:pPr algn="ctr">
              <a:spcBef>
                <a:spcPct val="50000"/>
              </a:spcBef>
            </a:pPr>
            <a:r>
              <a:rPr lang="tr-TR" dirty="0"/>
              <a:t>YİKOB</a:t>
            </a:r>
          </a:p>
          <a:p>
            <a:pPr algn="ctr">
              <a:spcBef>
                <a:spcPct val="50000"/>
              </a:spcBef>
            </a:pPr>
            <a:r>
              <a:rPr lang="tr-TR" dirty="0"/>
              <a:t>Strateji ve Koordinasyon Müdürlüğü</a:t>
            </a:r>
          </a:p>
          <a:p>
            <a:pPr algn="ctr">
              <a:spcBef>
                <a:spcPct val="50000"/>
              </a:spcBef>
            </a:pPr>
            <a:endParaRPr lang="tr-TR" dirty="0"/>
          </a:p>
          <a:p>
            <a:pPr algn="ctr">
              <a:spcBef>
                <a:spcPct val="50000"/>
              </a:spcBef>
            </a:pPr>
            <a:r>
              <a:rPr lang="tr-TR" dirty="0"/>
              <a:t>Yatırım İzleme ve Koordinasyon Başkanlığı İrtibat Bilgileri</a:t>
            </a:r>
          </a:p>
          <a:p>
            <a:pPr algn="ctr">
              <a:spcBef>
                <a:spcPct val="50000"/>
              </a:spcBef>
            </a:pPr>
            <a:r>
              <a:rPr lang="tr-TR" dirty="0"/>
              <a:t>Tel: 0256 213 45 01</a:t>
            </a:r>
          </a:p>
          <a:p>
            <a:pPr algn="ctr">
              <a:spcBef>
                <a:spcPct val="50000"/>
              </a:spcBef>
            </a:pPr>
            <a:r>
              <a:rPr lang="tr-TR" dirty="0" err="1"/>
              <a:t>Fax</a:t>
            </a:r>
            <a:r>
              <a:rPr lang="tr-TR" dirty="0"/>
              <a:t>: 0256 213 22 33</a:t>
            </a:r>
          </a:p>
          <a:p>
            <a:pPr algn="ctr">
              <a:spcBef>
                <a:spcPct val="50000"/>
              </a:spcBef>
            </a:pPr>
            <a:endParaRPr lang="tr-TR" dirty="0"/>
          </a:p>
        </p:txBody>
      </p:sp>
      <p:sp>
        <p:nvSpPr>
          <p:cNvPr id="4" name="Slayt Numarası Yer Tutucusu 3"/>
          <p:cNvSpPr>
            <a:spLocks noGrp="1"/>
          </p:cNvSpPr>
          <p:nvPr>
            <p:ph type="sldNum" sz="quarter" idx="12"/>
          </p:nvPr>
        </p:nvSpPr>
        <p:spPr/>
        <p:txBody>
          <a:bodyPr/>
          <a:lstStyle/>
          <a:p>
            <a:pPr>
              <a:defRPr/>
            </a:pPr>
            <a:fld id="{015028C3-1A64-49AC-A668-0B1A28958743}" type="slidenum">
              <a:rPr lang="tr-TR" smtClean="0"/>
              <a:pPr>
                <a:defRPr/>
              </a:pPr>
              <a:t>32</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531813" y="2000250"/>
            <a:ext cx="7612062" cy="523875"/>
          </a:xfrm>
          <a:prstGeom prst="rect">
            <a:avLst/>
          </a:prstGeom>
        </p:spPr>
        <p:txBody>
          <a:bodyPr>
            <a:spAutoFit/>
          </a:bodyPr>
          <a:lstStyle/>
          <a:p>
            <a:pPr marL="342900" indent="-342900" fontAlgn="auto">
              <a:spcBef>
                <a:spcPts val="0"/>
              </a:spcBef>
              <a:spcAft>
                <a:spcPts val="0"/>
              </a:spcAft>
              <a:tabLst>
                <a:tab pos="2403475" algn="l"/>
                <a:tab pos="2738438" algn="l"/>
              </a:tabLst>
              <a:defRPr/>
            </a:pPr>
            <a:r>
              <a:rPr lang="tr-TR" sz="2800" b="1" kern="0" dirty="0">
                <a:solidFill>
                  <a:srgbClr val="C00000"/>
                </a:solidFill>
                <a:latin typeface="Times New Roman" pitchFamily="18" charset="0"/>
                <a:cs typeface="Times New Roman" pitchFamily="18" charset="0"/>
              </a:rPr>
              <a:t>RAPORLAMA USULÜ VE SÜRESİ</a:t>
            </a:r>
          </a:p>
        </p:txBody>
      </p:sp>
      <p:pic>
        <p:nvPicPr>
          <p:cNvPr id="17410"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pic>
        <p:nvPicPr>
          <p:cNvPr id="17411"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7412"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17413" name="Rectangle 1"/>
          <p:cNvSpPr>
            <a:spLocks noChangeArrowheads="1"/>
          </p:cNvSpPr>
          <p:nvPr/>
        </p:nvSpPr>
        <p:spPr bwMode="auto">
          <a:xfrm>
            <a:off x="500063" y="2650401"/>
            <a:ext cx="7572375" cy="3170099"/>
          </a:xfrm>
          <a:prstGeom prst="rect">
            <a:avLst/>
          </a:prstGeom>
          <a:noFill/>
          <a:ln w="9525">
            <a:noFill/>
            <a:miter lim="800000"/>
            <a:headEnd/>
            <a:tailEnd/>
          </a:ln>
        </p:spPr>
        <p:txBody>
          <a:bodyPr anchor="ctr">
            <a:spAutoFit/>
          </a:bodyPr>
          <a:lstStyle/>
          <a:p>
            <a:pPr algn="just"/>
            <a:endParaRPr lang="tr-TR" sz="2000" dirty="0">
              <a:solidFill>
                <a:srgbClr val="000000"/>
              </a:solidFill>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Yatırım İzleme ve Koordinasyon Başkanlığı ve ilgili kurumların ortak çalışması sonucunda hazırlanan Faaliyet Değerlendirme Raporları,  Yatırım İzleme ve Koordinasyon Başkanlığı tarafından takip eden yılın Şubat ayı sonuna kadar Valinin değerlendirmesiyle birlikte </a:t>
            </a:r>
            <a:r>
              <a:rPr lang="tr-TR" sz="2000" b="1" i="1" u="sng" dirty="0">
                <a:solidFill>
                  <a:srgbClr val="FF0000"/>
                </a:solidFill>
                <a:latin typeface="Times New Roman" pitchFamily="18" charset="0"/>
                <a:cs typeface="Times New Roman" pitchFamily="18" charset="0"/>
              </a:rPr>
              <a:t>Cumhurbaşkanlığına ve kurumların bağlı/ilgili/ilişkili olduğu bakanlığa</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gönderilecektir.</a:t>
            </a:r>
          </a:p>
          <a:p>
            <a:r>
              <a:rPr lang="tr-TR" sz="2000" dirty="0">
                <a:latin typeface="Times New Roman" pitchFamily="18" charset="0"/>
                <a:cs typeface="Times New Roman" pitchFamily="18" charset="0"/>
              </a:rPr>
              <a:t> </a:t>
            </a:r>
          </a:p>
          <a:p>
            <a:r>
              <a:rPr lang="tr-TR" sz="2000" dirty="0">
                <a:latin typeface="Times New Roman" pitchFamily="18" charset="0"/>
                <a:cs typeface="Times New Roman" pitchFamily="18" charset="0"/>
              </a:rPr>
              <a:t>Bu raporlar her yıl için yıllık olarak hazırlanmaktadır.</a:t>
            </a:r>
          </a:p>
          <a:p>
            <a:pPr algn="just" eaLnBrk="0" hangingPunct="0"/>
            <a:endParaRPr lang="tr-TR" sz="2000" dirty="0">
              <a:latin typeface="Times New Roman" pitchFamily="18" charset="0"/>
              <a:cs typeface="Times New Roman" pitchFamily="18" charset="0"/>
            </a:endParaRPr>
          </a:p>
        </p:txBody>
      </p:sp>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a:solidFill>
                  <a:schemeClr val="bg1"/>
                </a:solidFill>
                <a:effectLst>
                  <a:outerShdw blurRad="38100" dist="38100" dir="2700000" algn="tl">
                    <a:srgbClr val="C0C0C0"/>
                  </a:outerShdw>
                </a:effectLst>
                <a:latin typeface="Times New Roman" pitchFamily="18" charset="0"/>
              </a:rPr>
              <a:t>YATIRIM İZLEME VE KOORDİNASYON BAŞKANLIĞI</a:t>
            </a: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395536" y="1916832"/>
            <a:ext cx="7920880" cy="4154984"/>
          </a:xfrm>
          <a:prstGeom prst="rect">
            <a:avLst/>
          </a:prstGeom>
        </p:spPr>
        <p:txBody>
          <a:bodyPr wrap="square">
            <a:spAutoFit/>
          </a:bodyPr>
          <a:lstStyle/>
          <a:p>
            <a:pPr marL="342900" indent="-342900" algn="ctr" fontAlgn="auto">
              <a:spcBef>
                <a:spcPts val="0"/>
              </a:spcBef>
              <a:spcAft>
                <a:spcPts val="0"/>
              </a:spcAft>
              <a:tabLst>
                <a:tab pos="2403475" algn="l"/>
                <a:tab pos="2738438" algn="l"/>
              </a:tabLst>
              <a:defRPr/>
            </a:pPr>
            <a:r>
              <a:rPr lang="tr-TR" sz="2800" b="1" kern="0" dirty="0">
                <a:solidFill>
                  <a:srgbClr val="C00000"/>
                </a:solidFill>
                <a:latin typeface="Times New Roman" pitchFamily="18" charset="0"/>
                <a:cs typeface="Times New Roman" pitchFamily="18" charset="0"/>
              </a:rPr>
              <a:t>    </a:t>
            </a:r>
            <a:r>
              <a:rPr lang="tr-TR" sz="4400" b="1" kern="0" dirty="0">
                <a:solidFill>
                  <a:srgbClr val="C00000"/>
                </a:solidFill>
                <a:latin typeface="Times New Roman" pitchFamily="18" charset="0"/>
                <a:cs typeface="Times New Roman" pitchFamily="18" charset="0"/>
              </a:rPr>
              <a:t>STRATEJİK PLAN VE PERFORMANS PROGRAMINDA YER ALAN KAVRAMLARIN ANA HATLARIYLA TANITIMI</a:t>
            </a:r>
          </a:p>
        </p:txBody>
      </p:sp>
      <p:pic>
        <p:nvPicPr>
          <p:cNvPr id="17410" name="Picture 2"/>
          <p:cNvPicPr>
            <a:picLocks noChangeAspect="1" noChangeArrowheads="1"/>
          </p:cNvPicPr>
          <p:nvPr/>
        </p:nvPicPr>
        <p:blipFill>
          <a:blip r:embed="rId2"/>
          <a:srcRect l="4179"/>
          <a:stretch>
            <a:fillRect/>
          </a:stretch>
        </p:blipFill>
        <p:spPr bwMode="auto">
          <a:xfrm>
            <a:off x="1857375" y="0"/>
            <a:ext cx="7286625" cy="1357313"/>
          </a:xfrm>
          <a:prstGeom prst="rect">
            <a:avLst/>
          </a:prstGeom>
          <a:noFill/>
          <a:ln w="9525">
            <a:noFill/>
            <a:miter lim="800000"/>
            <a:headEnd/>
            <a:tailEnd/>
          </a:ln>
        </p:spPr>
      </p:pic>
      <p:pic>
        <p:nvPicPr>
          <p:cNvPr id="17411" name="Picture 2"/>
          <p:cNvPicPr>
            <a:picLocks noChangeAspect="1" noChangeArrowheads="1"/>
          </p:cNvPicPr>
          <p:nvPr/>
        </p:nvPicPr>
        <p:blipFill>
          <a:blip r:embed="rId3"/>
          <a:srcRect t="4179"/>
          <a:stretch>
            <a:fillRect/>
          </a:stretch>
        </p:blipFill>
        <p:spPr bwMode="auto">
          <a:xfrm>
            <a:off x="8429625" y="0"/>
            <a:ext cx="714375" cy="6858000"/>
          </a:xfrm>
          <a:prstGeom prst="rect">
            <a:avLst/>
          </a:prstGeom>
          <a:noFill/>
          <a:ln w="9525">
            <a:noFill/>
            <a:miter lim="800000"/>
            <a:headEnd/>
            <a:tailEnd/>
          </a:ln>
        </p:spPr>
      </p:pic>
      <p:pic>
        <p:nvPicPr>
          <p:cNvPr id="17412" name="9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8" y="101600"/>
            <a:ext cx="1676400" cy="1255713"/>
          </a:xfrm>
          <a:prstGeom prst="rect">
            <a:avLst/>
          </a:prstGeom>
          <a:noFill/>
          <a:ln w="9525">
            <a:noFill/>
            <a:miter lim="800000"/>
            <a:headEnd/>
            <a:tailEnd/>
          </a:ln>
        </p:spPr>
      </p:pic>
      <p:sp>
        <p:nvSpPr>
          <p:cNvPr id="4" name="Metin kutusu 3"/>
          <p:cNvSpPr txBox="1"/>
          <p:nvPr/>
        </p:nvSpPr>
        <p:spPr>
          <a:xfrm>
            <a:off x="2071688" y="115888"/>
            <a:ext cx="6429375" cy="1006475"/>
          </a:xfrm>
          <a:prstGeom prst="rect">
            <a:avLst/>
          </a:prstGeom>
          <a:noFill/>
        </p:spPr>
        <p:txBody>
          <a:bodyPr>
            <a:spAutoFit/>
          </a:bodyPr>
          <a:lstStyle/>
          <a:p>
            <a:pPr algn="ctr">
              <a:defRPr/>
            </a:pPr>
            <a:r>
              <a:rPr lang="tr-TR" sz="2000" b="1">
                <a:solidFill>
                  <a:schemeClr val="bg1"/>
                </a:solidFill>
                <a:effectLst>
                  <a:outerShdw blurRad="38100" dist="38100" dir="2700000" algn="tl">
                    <a:srgbClr val="C0C0C0"/>
                  </a:outerShdw>
                </a:effectLst>
                <a:latin typeface="Times New Roman" pitchFamily="18" charset="0"/>
              </a:rPr>
              <a:t>T.C. AYDIN VALİLİĞİ</a:t>
            </a:r>
          </a:p>
          <a:p>
            <a:pPr algn="ctr">
              <a:defRPr/>
            </a:pPr>
            <a:r>
              <a:rPr lang="tr-TR" sz="2000" b="1">
                <a:solidFill>
                  <a:schemeClr val="bg1"/>
                </a:solidFill>
                <a:effectLst>
                  <a:outerShdw blurRad="38100" dist="38100" dir="2700000" algn="tl">
                    <a:srgbClr val="C0C0C0"/>
                  </a:outerShdw>
                </a:effectLst>
                <a:latin typeface="Times New Roman" pitchFamily="18" charset="0"/>
              </a:rPr>
              <a:t>YATIRIM İZLEME VE KOORDİNASYON BAŞKANLIĞI</a:t>
            </a:r>
          </a:p>
        </p:txBody>
      </p:sp>
      <p:sp>
        <p:nvSpPr>
          <p:cNvPr id="3" name="Slayt Numarası Yer Tutucusu 2"/>
          <p:cNvSpPr>
            <a:spLocks noGrp="1"/>
          </p:cNvSpPr>
          <p:nvPr>
            <p:ph type="sldNum" sz="quarter" idx="12"/>
          </p:nvPr>
        </p:nvSpPr>
        <p:spPr/>
        <p:txBody>
          <a:bodyPr/>
          <a:lstStyle/>
          <a:p>
            <a:pPr>
              <a:defRPr/>
            </a:pPr>
            <a:fld id="{015028C3-1A64-49AC-A668-0B1A28958743}" type="slidenum">
              <a:rPr lang="tr-TR" smtClean="0"/>
              <a:pPr>
                <a:defRPr/>
              </a:pPr>
              <a:t>5</a:t>
            </a:fld>
            <a:endParaRPr lang="tr-TR"/>
          </a:p>
        </p:txBody>
      </p:sp>
    </p:spTree>
    <p:extLst>
      <p:ext uri="{BB962C8B-B14F-4D97-AF65-F5344CB8AC3E}">
        <p14:creationId xmlns:p14="http://schemas.microsoft.com/office/powerpoint/2010/main" val="35227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857375" y="814388"/>
            <a:ext cx="7046912" cy="5909310"/>
          </a:xfrm>
          <a:prstGeom prst="rect">
            <a:avLst/>
          </a:prstGeom>
        </p:spPr>
        <p:txBody>
          <a:bodyPr wrap="square">
            <a:spAutoFit/>
          </a:bodyPr>
          <a:lstStyle/>
          <a:p>
            <a:pPr algn="just">
              <a:buFontTx/>
              <a:buChar char="-"/>
              <a:defRPr/>
            </a:pPr>
            <a:r>
              <a:rPr lang="tr-TR" dirty="0">
                <a:cs typeface="+mn-cs"/>
              </a:rPr>
              <a:t> Kuruluşun ulaşmayı hedeflediği sonuçların kavramsal ifadesi olup, kuruluşun hizmetlerine ilişkin politikaların uygulanması ile elde edilecek sonuçları ifade eder. Kısaca; öncelikle ve belirli bir sürede </a:t>
            </a:r>
            <a:r>
              <a:rPr lang="tr-TR" dirty="0">
                <a:solidFill>
                  <a:srgbClr val="FF0000"/>
                </a:solidFill>
                <a:cs typeface="+mn-cs"/>
              </a:rPr>
              <a:t>‘’nereye ulaşmak istiyoruz</a:t>
            </a:r>
            <a:r>
              <a:rPr lang="tr-TR" dirty="0">
                <a:cs typeface="+mn-cs"/>
              </a:rPr>
              <a:t>’’ sorununu cevabıdır.</a:t>
            </a:r>
          </a:p>
          <a:p>
            <a:pPr algn="just">
              <a:defRPr/>
            </a:pPr>
            <a:endParaRPr lang="tr-TR" dirty="0">
              <a:cs typeface="+mn-cs"/>
            </a:endParaRPr>
          </a:p>
          <a:p>
            <a:pPr algn="just">
              <a:buFontTx/>
              <a:buChar char="-"/>
              <a:defRPr/>
            </a:pPr>
            <a:r>
              <a:rPr lang="tr-TR" dirty="0">
                <a:cs typeface="+mn-cs"/>
              </a:rPr>
              <a:t> Amaçların gerçekleştirilebilmesine yönelik spesifik (özellikli) ve ölçülebilir alt amaçlardır.</a:t>
            </a:r>
          </a:p>
          <a:p>
            <a:pPr algn="just">
              <a:buFontTx/>
              <a:buChar char="-"/>
              <a:defRPr/>
            </a:pPr>
            <a:endParaRPr lang="tr-TR" dirty="0">
              <a:cs typeface="+mn-cs"/>
            </a:endParaRPr>
          </a:p>
          <a:p>
            <a:pPr algn="just">
              <a:buFontTx/>
              <a:buChar char="-"/>
              <a:defRPr/>
            </a:pPr>
            <a:r>
              <a:rPr lang="tr-TR" dirty="0">
                <a:cs typeface="+mn-cs"/>
              </a:rPr>
              <a:t> Kuruluşun amaç ve hedeflerine nasıl ulaşılacağını gösteren kararlar-faaliyetler bütünüdür.</a:t>
            </a:r>
          </a:p>
          <a:p>
            <a:pPr algn="just">
              <a:buFontTx/>
              <a:buChar char="-"/>
              <a:defRPr/>
            </a:pPr>
            <a:endParaRPr lang="tr-TR" dirty="0">
              <a:cs typeface="+mn-cs"/>
            </a:endParaRPr>
          </a:p>
          <a:p>
            <a:pPr algn="just">
              <a:buFontTx/>
              <a:buChar char="-"/>
              <a:defRPr/>
            </a:pPr>
            <a:r>
              <a:rPr lang="tr-TR" kern="0" dirty="0">
                <a:latin typeface="Times New Roman" pitchFamily="18" charset="0"/>
                <a:cs typeface="Times New Roman" pitchFamily="18" charset="0"/>
              </a:rPr>
              <a:t> </a:t>
            </a:r>
            <a:r>
              <a:rPr lang="tr-TR" dirty="0">
                <a:cs typeface="+mn-cs"/>
              </a:rPr>
              <a:t>Gerçekleşen sonuçların önceden belirlenen hedefe ne ölçüde ulaşıldığının ortaya konulmasında kullanılan ölçütlerdir.</a:t>
            </a:r>
          </a:p>
          <a:p>
            <a:pPr algn="just">
              <a:defRPr/>
            </a:pPr>
            <a:endParaRPr lang="tr-TR" kern="0" dirty="0">
              <a:latin typeface="Times New Roman" pitchFamily="18" charset="0"/>
              <a:cs typeface="Times New Roman" pitchFamily="18" charset="0"/>
            </a:endParaRPr>
          </a:p>
          <a:p>
            <a:pPr algn="just">
              <a:defRPr/>
            </a:pPr>
            <a:r>
              <a:rPr lang="tr-TR" dirty="0">
                <a:cs typeface="+mn-cs"/>
              </a:rPr>
              <a:t>-5018 S.K/Madde 9- 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a:t>
            </a:r>
            <a:endParaRPr lang="tr-TR" kern="0" dirty="0">
              <a:latin typeface="Times New Roman" pitchFamily="18" charset="0"/>
              <a:cs typeface="Times New Roman" pitchFamily="18" charset="0"/>
            </a:endParaRPr>
          </a:p>
        </p:txBody>
      </p:sp>
      <p:cxnSp>
        <p:nvCxnSpPr>
          <p:cNvPr id="3" name="Düz Bağlayıcı 2"/>
          <p:cNvCxnSpPr/>
          <p:nvPr/>
        </p:nvCxnSpPr>
        <p:spPr>
          <a:xfrm rot="5400000">
            <a:off x="1261268" y="1602582"/>
            <a:ext cx="9191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1720850" y="2149475"/>
            <a:ext cx="0" cy="792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5400000">
            <a:off x="1377950" y="3414713"/>
            <a:ext cx="6794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214313" y="1143000"/>
            <a:ext cx="1223962" cy="338137"/>
          </a:xfrm>
          <a:prstGeom prst="rect">
            <a:avLst/>
          </a:prstGeom>
          <a:noFill/>
        </p:spPr>
        <p:txBody>
          <a:bodyPr>
            <a:spAutoFit/>
          </a:bodyPr>
          <a:lstStyle/>
          <a:p>
            <a:pPr>
              <a:defRPr/>
            </a:pPr>
            <a:r>
              <a:rPr lang="tr-TR" sz="1600" b="1" dirty="0">
                <a:solidFill>
                  <a:schemeClr val="accent5">
                    <a:lumMod val="50000"/>
                  </a:schemeClr>
                </a:solidFill>
                <a:cs typeface="+mn-cs"/>
              </a:rPr>
              <a:t>Amaç</a:t>
            </a:r>
          </a:p>
        </p:txBody>
      </p:sp>
      <p:sp>
        <p:nvSpPr>
          <p:cNvPr id="15" name="Metin kutusu 14"/>
          <p:cNvSpPr txBox="1"/>
          <p:nvPr/>
        </p:nvSpPr>
        <p:spPr>
          <a:xfrm>
            <a:off x="243682" y="2317750"/>
            <a:ext cx="1308100" cy="338137"/>
          </a:xfrm>
          <a:prstGeom prst="rect">
            <a:avLst/>
          </a:prstGeom>
          <a:noFill/>
        </p:spPr>
        <p:txBody>
          <a:bodyPr>
            <a:spAutoFit/>
          </a:bodyPr>
          <a:lstStyle/>
          <a:p>
            <a:pPr>
              <a:defRPr/>
            </a:pPr>
            <a:r>
              <a:rPr lang="tr-TR" sz="1600" b="1" dirty="0">
                <a:solidFill>
                  <a:schemeClr val="accent6">
                    <a:lumMod val="50000"/>
                  </a:schemeClr>
                </a:solidFill>
                <a:cs typeface="+mn-cs"/>
              </a:rPr>
              <a:t>Hedef</a:t>
            </a:r>
          </a:p>
        </p:txBody>
      </p:sp>
      <p:sp>
        <p:nvSpPr>
          <p:cNvPr id="16" name="Metin kutusu 15"/>
          <p:cNvSpPr txBox="1">
            <a:spLocks noChangeArrowheads="1"/>
          </p:cNvSpPr>
          <p:nvPr/>
        </p:nvSpPr>
        <p:spPr bwMode="auto">
          <a:xfrm>
            <a:off x="214313" y="3071813"/>
            <a:ext cx="1304925" cy="338137"/>
          </a:xfrm>
          <a:prstGeom prst="rect">
            <a:avLst/>
          </a:prstGeom>
          <a:noFill/>
          <a:ln w="9525">
            <a:noFill/>
            <a:miter lim="800000"/>
            <a:headEnd/>
            <a:tailEnd/>
          </a:ln>
        </p:spPr>
        <p:txBody>
          <a:bodyPr>
            <a:spAutoFit/>
          </a:bodyPr>
          <a:lstStyle/>
          <a:p>
            <a:r>
              <a:rPr lang="tr-TR" sz="1600" b="1" dirty="0">
                <a:solidFill>
                  <a:srgbClr val="0070C0"/>
                </a:solidFill>
              </a:rPr>
              <a:t>Strateji</a:t>
            </a:r>
          </a:p>
        </p:txBody>
      </p:sp>
      <p:pic>
        <p:nvPicPr>
          <p:cNvPr id="19464" name="Picture 2"/>
          <p:cNvPicPr>
            <a:picLocks noChangeAspect="1" noChangeArrowheads="1"/>
          </p:cNvPicPr>
          <p:nvPr/>
        </p:nvPicPr>
        <p:blipFill>
          <a:blip r:embed="rId2"/>
          <a:srcRect t="4179"/>
          <a:stretch>
            <a:fillRect/>
          </a:stretch>
        </p:blipFill>
        <p:spPr bwMode="auto">
          <a:xfrm>
            <a:off x="8916988" y="0"/>
            <a:ext cx="227012" cy="6858000"/>
          </a:xfrm>
          <a:prstGeom prst="rect">
            <a:avLst/>
          </a:prstGeom>
          <a:noFill/>
          <a:ln w="9525">
            <a:noFill/>
            <a:miter lim="800000"/>
            <a:headEnd/>
            <a:tailEnd/>
          </a:ln>
        </p:spPr>
      </p:pic>
      <p:pic>
        <p:nvPicPr>
          <p:cNvPr id="19465" name="Picture 2"/>
          <p:cNvPicPr>
            <a:picLocks noChangeAspect="1" noChangeArrowheads="1"/>
          </p:cNvPicPr>
          <p:nvPr/>
        </p:nvPicPr>
        <p:blipFill>
          <a:blip r:embed="rId3"/>
          <a:srcRect l="4179"/>
          <a:stretch>
            <a:fillRect/>
          </a:stretch>
        </p:blipFill>
        <p:spPr bwMode="auto">
          <a:xfrm>
            <a:off x="1857375" y="0"/>
            <a:ext cx="7286625" cy="765175"/>
          </a:xfrm>
          <a:prstGeom prst="rect">
            <a:avLst/>
          </a:prstGeom>
          <a:noFill/>
          <a:ln w="9525">
            <a:noFill/>
            <a:miter lim="800000"/>
            <a:headEnd/>
            <a:tailEnd/>
          </a:ln>
        </p:spPr>
      </p:pic>
      <p:sp>
        <p:nvSpPr>
          <p:cNvPr id="4" name="Metin kutusu 3"/>
          <p:cNvSpPr txBox="1"/>
          <p:nvPr/>
        </p:nvSpPr>
        <p:spPr>
          <a:xfrm>
            <a:off x="2103438" y="71438"/>
            <a:ext cx="5326062" cy="584200"/>
          </a:xfrm>
          <a:prstGeom prst="rect">
            <a:avLst/>
          </a:prstGeom>
          <a:noFill/>
        </p:spPr>
        <p:txBody>
          <a:bodyPr>
            <a:spAutoFit/>
          </a:bodyPr>
          <a:lstStyle/>
          <a:p>
            <a:pPr fontAlgn="auto">
              <a:spcBef>
                <a:spcPts val="0"/>
              </a:spcBef>
              <a:spcAft>
                <a:spcPts val="0"/>
              </a:spcAft>
              <a:defRPr/>
            </a:pPr>
            <a:r>
              <a:rPr lang="tr-TR" sz="3200" dirty="0">
                <a:solidFill>
                  <a:schemeClr val="bg1"/>
                </a:solidFill>
                <a:effectLst>
                  <a:outerShdw blurRad="38100" dist="38100" dir="2700000" algn="tl">
                    <a:srgbClr val="000000">
                      <a:alpha val="43137"/>
                    </a:srgbClr>
                  </a:outerShdw>
                </a:effectLst>
                <a:latin typeface="+mn-lt"/>
                <a:cs typeface="+mn-cs"/>
              </a:rPr>
              <a:t>STRATEJİK PLAN KAVRAMLARI</a:t>
            </a:r>
          </a:p>
        </p:txBody>
      </p:sp>
      <p:pic>
        <p:nvPicPr>
          <p:cNvPr id="19467" name="13 Resim" descr="aydın valilik logo.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1676400" cy="1255713"/>
          </a:xfrm>
          <a:prstGeom prst="rect">
            <a:avLst/>
          </a:prstGeom>
          <a:noFill/>
          <a:ln w="9525">
            <a:noFill/>
            <a:miter lim="800000"/>
            <a:headEnd/>
            <a:tailEnd/>
          </a:ln>
        </p:spPr>
      </p:pic>
      <p:sp>
        <p:nvSpPr>
          <p:cNvPr id="25" name="Metin kutusu 15"/>
          <p:cNvSpPr txBox="1">
            <a:spLocks noChangeArrowheads="1"/>
          </p:cNvSpPr>
          <p:nvPr/>
        </p:nvSpPr>
        <p:spPr bwMode="auto">
          <a:xfrm>
            <a:off x="214313" y="3929063"/>
            <a:ext cx="1493837" cy="584200"/>
          </a:xfrm>
          <a:prstGeom prst="rect">
            <a:avLst/>
          </a:prstGeom>
          <a:noFill/>
          <a:ln w="9525">
            <a:noFill/>
            <a:miter lim="800000"/>
            <a:headEnd/>
            <a:tailEnd/>
          </a:ln>
        </p:spPr>
        <p:txBody>
          <a:bodyPr>
            <a:spAutoFit/>
          </a:bodyPr>
          <a:lstStyle/>
          <a:p>
            <a:r>
              <a:rPr lang="tr-TR" sz="1600" b="1">
                <a:solidFill>
                  <a:srgbClr val="00B050"/>
                </a:solidFill>
              </a:rPr>
              <a:t>Performans</a:t>
            </a:r>
          </a:p>
          <a:p>
            <a:r>
              <a:rPr lang="tr-TR" sz="1600" b="1">
                <a:solidFill>
                  <a:srgbClr val="00B050"/>
                </a:solidFill>
              </a:rPr>
              <a:t>Göstergeleri</a:t>
            </a:r>
          </a:p>
        </p:txBody>
      </p:sp>
      <p:cxnSp>
        <p:nvCxnSpPr>
          <p:cNvPr id="27" name="Düz Bağlayıcı 8"/>
          <p:cNvCxnSpPr/>
          <p:nvPr/>
        </p:nvCxnSpPr>
        <p:spPr>
          <a:xfrm rot="5400000">
            <a:off x="1377950" y="4271963"/>
            <a:ext cx="6794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Metin kutusu 15"/>
          <p:cNvSpPr txBox="1">
            <a:spLocks noChangeArrowheads="1"/>
          </p:cNvSpPr>
          <p:nvPr/>
        </p:nvSpPr>
        <p:spPr bwMode="auto">
          <a:xfrm>
            <a:off x="214313" y="4819650"/>
            <a:ext cx="1493837" cy="1323975"/>
          </a:xfrm>
          <a:prstGeom prst="rect">
            <a:avLst/>
          </a:prstGeom>
          <a:noFill/>
          <a:ln w="9525">
            <a:noFill/>
            <a:miter lim="800000"/>
            <a:headEnd/>
            <a:tailEnd/>
          </a:ln>
        </p:spPr>
        <p:txBody>
          <a:bodyPr>
            <a:spAutoFit/>
          </a:bodyPr>
          <a:lstStyle/>
          <a:p>
            <a:r>
              <a:rPr lang="tr-TR" sz="1600" b="1" dirty="0">
                <a:solidFill>
                  <a:srgbClr val="00B0F0"/>
                </a:solidFill>
              </a:rPr>
              <a:t>Stratejik Planlama ve performans esaslı bütçeleme</a:t>
            </a:r>
          </a:p>
        </p:txBody>
      </p:sp>
      <p:cxnSp>
        <p:nvCxnSpPr>
          <p:cNvPr id="31" name="Düz Bağlayıcı 8"/>
          <p:cNvCxnSpPr/>
          <p:nvPr/>
        </p:nvCxnSpPr>
        <p:spPr>
          <a:xfrm rot="16200000" flipH="1">
            <a:off x="752475" y="5683250"/>
            <a:ext cx="1928813" cy="4763"/>
          </a:xfrm>
          <a:prstGeom prst="line">
            <a:avLst/>
          </a:prstGeom>
        </p:spPr>
        <p:style>
          <a:lnRef idx="1">
            <a:schemeClr val="accent1"/>
          </a:lnRef>
          <a:fillRef idx="0">
            <a:schemeClr val="accent1"/>
          </a:fillRef>
          <a:effectRef idx="0">
            <a:schemeClr val="accent1"/>
          </a:effectRef>
          <a:fontRef idx="minor">
            <a:schemeClr val="tx1"/>
          </a:fontRef>
        </p:style>
      </p:cxnSp>
      <p:sp>
        <p:nvSpPr>
          <p:cNvPr id="5" name="Slayt Numarası Yer Tutucusu 4"/>
          <p:cNvSpPr>
            <a:spLocks noGrp="1"/>
          </p:cNvSpPr>
          <p:nvPr>
            <p:ph type="sldNum" sz="quarter" idx="12"/>
          </p:nvPr>
        </p:nvSpPr>
        <p:spPr/>
        <p:txBody>
          <a:bodyPr/>
          <a:lstStyle/>
          <a:p>
            <a:pPr>
              <a:defRPr/>
            </a:pPr>
            <a:fld id="{015028C3-1A64-49AC-A668-0B1A28958743}" type="slidenum">
              <a:rPr lang="tr-TR" smtClean="0"/>
              <a:pPr>
                <a:defRPr/>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2"/>
          <p:cNvSpPr>
            <a:spLocks noGrp="1"/>
          </p:cNvSpPr>
          <p:nvPr>
            <p:ph type="sldNum" sz="quarter" idx="12"/>
          </p:nvPr>
        </p:nvSpPr>
        <p:spPr>
          <a:xfrm>
            <a:off x="6750050" y="6492875"/>
            <a:ext cx="2133600" cy="365125"/>
          </a:xfrm>
        </p:spPr>
        <p:txBody>
          <a:bodyPr/>
          <a:lstStyle/>
          <a:p>
            <a:pPr>
              <a:defRPr/>
            </a:pPr>
            <a:fld id="{8E2C914C-904D-404C-BD63-0C8404D4DE61}" type="slidenum">
              <a:rPr lang="tr-TR" smtClean="0"/>
              <a:pPr>
                <a:defRPr/>
              </a:pPr>
              <a:t>7</a:t>
            </a:fld>
            <a:endParaRPr lang="tr-TR" dirty="0"/>
          </a:p>
        </p:txBody>
      </p:sp>
      <p:sp>
        <p:nvSpPr>
          <p:cNvPr id="5" name="Dikdörtgen 4"/>
          <p:cNvSpPr>
            <a:spLocks noChangeArrowheads="1"/>
          </p:cNvSpPr>
          <p:nvPr/>
        </p:nvSpPr>
        <p:spPr bwMode="auto">
          <a:xfrm>
            <a:off x="390525" y="1855788"/>
            <a:ext cx="8555038" cy="1077912"/>
          </a:xfrm>
          <a:prstGeom prst="rect">
            <a:avLst/>
          </a:prstGeom>
          <a:noFill/>
          <a:ln w="9525">
            <a:noFill/>
            <a:miter lim="800000"/>
            <a:headEnd/>
            <a:tailEnd/>
          </a:ln>
        </p:spPr>
        <p:txBody>
          <a:bodyPr>
            <a:spAutoFit/>
          </a:bodyPr>
          <a:lstStyle/>
          <a:p>
            <a:pPr algn="just"/>
            <a:r>
              <a:rPr lang="tr-TR" sz="1600"/>
              <a:t>Stratejik planda yer alan orta vadeli amaç ve hedefleri </a:t>
            </a:r>
            <a:r>
              <a:rPr lang="tr-TR" sz="1600">
                <a:solidFill>
                  <a:srgbClr val="FF0000"/>
                </a:solidFill>
              </a:rPr>
              <a:t>yıllık dönemlere </a:t>
            </a:r>
            <a:r>
              <a:rPr lang="tr-TR" sz="1600"/>
              <a:t>dönüştürür. Her yıl için hazırlanan program idarenin ilgili yıla ilişkin öncelikli stratejik amaç ve hedeflerini, performans hedeflerini, bu hedeflere ulaşmak için </a:t>
            </a:r>
            <a:r>
              <a:rPr lang="tr-TR" sz="1600">
                <a:solidFill>
                  <a:srgbClr val="FF0000"/>
                </a:solidFill>
              </a:rPr>
              <a:t>yürütecekleri faaliyetler </a:t>
            </a:r>
            <a:r>
              <a:rPr lang="tr-TR" sz="1600"/>
              <a:t>ile bunların </a:t>
            </a:r>
            <a:r>
              <a:rPr lang="tr-TR" sz="1600">
                <a:solidFill>
                  <a:srgbClr val="FF0000"/>
                </a:solidFill>
              </a:rPr>
              <a:t>kaynak ihtiyacını </a:t>
            </a:r>
            <a:r>
              <a:rPr lang="tr-TR" sz="1600"/>
              <a:t>ve performans </a:t>
            </a:r>
            <a:r>
              <a:rPr lang="tr-TR" sz="1600">
                <a:solidFill>
                  <a:srgbClr val="FF0000"/>
                </a:solidFill>
              </a:rPr>
              <a:t>göstergelerini</a:t>
            </a:r>
            <a:r>
              <a:rPr lang="tr-TR" sz="1600"/>
              <a:t> içerir. </a:t>
            </a:r>
          </a:p>
        </p:txBody>
      </p:sp>
      <p:pic>
        <p:nvPicPr>
          <p:cNvPr id="6" name="Picture 2"/>
          <p:cNvPicPr>
            <a:picLocks noChangeAspect="1" noChangeArrowheads="1"/>
          </p:cNvPicPr>
          <p:nvPr/>
        </p:nvPicPr>
        <p:blipFill>
          <a:blip r:embed="rId3"/>
          <a:srcRect/>
          <a:stretch>
            <a:fillRect/>
          </a:stretch>
        </p:blipFill>
        <p:spPr bwMode="auto">
          <a:xfrm>
            <a:off x="7113588" y="3253826"/>
            <a:ext cx="1441450" cy="1925637"/>
          </a:xfrm>
          <a:prstGeom prst="rect">
            <a:avLst/>
          </a:prstGeom>
          <a:noFill/>
          <a:ln w="9525">
            <a:noFill/>
            <a:miter lim="800000"/>
            <a:headEnd/>
            <a:tailEnd/>
          </a:ln>
        </p:spPr>
      </p:pic>
      <p:pic>
        <p:nvPicPr>
          <p:cNvPr id="7" name="11 Resim"/>
          <p:cNvPicPr>
            <a:picLocks noChangeAspect="1" noChangeArrowheads="1"/>
          </p:cNvPicPr>
          <p:nvPr/>
        </p:nvPicPr>
        <p:blipFill>
          <a:blip r:embed="rId4"/>
          <a:srcRect/>
          <a:stretch>
            <a:fillRect/>
          </a:stretch>
        </p:blipFill>
        <p:spPr bwMode="auto">
          <a:xfrm>
            <a:off x="5667375" y="3304380"/>
            <a:ext cx="1362075" cy="1892300"/>
          </a:xfrm>
          <a:prstGeom prst="rect">
            <a:avLst/>
          </a:prstGeom>
          <a:noFill/>
          <a:ln w="9525">
            <a:noFill/>
            <a:miter lim="800000"/>
            <a:headEnd/>
            <a:tailEnd/>
          </a:ln>
        </p:spPr>
      </p:pic>
      <p:pic>
        <p:nvPicPr>
          <p:cNvPr id="10" name="Picture 4"/>
          <p:cNvPicPr>
            <a:picLocks noChangeAspect="1" noChangeArrowheads="1"/>
          </p:cNvPicPr>
          <p:nvPr/>
        </p:nvPicPr>
        <p:blipFill>
          <a:blip r:embed="rId5"/>
          <a:srcRect/>
          <a:stretch>
            <a:fillRect/>
          </a:stretch>
        </p:blipFill>
        <p:spPr bwMode="auto">
          <a:xfrm>
            <a:off x="4209233" y="3288750"/>
            <a:ext cx="1446213" cy="1890713"/>
          </a:xfrm>
          <a:prstGeom prst="rect">
            <a:avLst/>
          </a:prstGeom>
          <a:noFill/>
          <a:ln w="9525">
            <a:noFill/>
            <a:miter lim="800000"/>
            <a:headEnd/>
            <a:tailEnd/>
          </a:ln>
        </p:spPr>
      </p:pic>
      <p:pic>
        <p:nvPicPr>
          <p:cNvPr id="11" name="Picture 3"/>
          <p:cNvPicPr>
            <a:picLocks noChangeAspect="1" noChangeArrowheads="1"/>
          </p:cNvPicPr>
          <p:nvPr/>
        </p:nvPicPr>
        <p:blipFill>
          <a:blip r:embed="rId6"/>
          <a:srcRect/>
          <a:stretch>
            <a:fillRect/>
          </a:stretch>
        </p:blipFill>
        <p:spPr bwMode="auto">
          <a:xfrm>
            <a:off x="2553470" y="3306761"/>
            <a:ext cx="1474788" cy="1887537"/>
          </a:xfrm>
          <a:prstGeom prst="rect">
            <a:avLst/>
          </a:prstGeom>
          <a:noFill/>
          <a:ln w="9525">
            <a:noFill/>
            <a:miter lim="800000"/>
            <a:headEnd/>
            <a:tailEnd/>
          </a:ln>
        </p:spPr>
      </p:pic>
      <p:sp>
        <p:nvSpPr>
          <p:cNvPr id="13" name="Dikdörtgen 1"/>
          <p:cNvSpPr>
            <a:spLocks noChangeArrowheads="1"/>
          </p:cNvSpPr>
          <p:nvPr/>
        </p:nvSpPr>
        <p:spPr bwMode="auto">
          <a:xfrm>
            <a:off x="768350" y="863600"/>
            <a:ext cx="7424738" cy="977900"/>
          </a:xfrm>
          <a:prstGeom prst="rect">
            <a:avLst/>
          </a:prstGeom>
          <a:noFill/>
          <a:ln w="9525">
            <a:noFill/>
            <a:miter lim="800000"/>
            <a:headEnd/>
            <a:tailEnd/>
          </a:ln>
        </p:spPr>
        <p:txBody>
          <a:bodyPr>
            <a:spAutoFit/>
          </a:bodyPr>
          <a:lstStyle/>
          <a:p>
            <a:pPr algn="ctr">
              <a:spcBef>
                <a:spcPts val="250"/>
              </a:spcBef>
              <a:buClr>
                <a:schemeClr val="accent1"/>
              </a:buClr>
              <a:buSzPct val="80000"/>
              <a:defRPr/>
            </a:pPr>
            <a:r>
              <a:rPr lang="tr-TR" sz="2800" b="1" dirty="0">
                <a:solidFill>
                  <a:srgbClr val="C00000"/>
                </a:solidFill>
                <a:effectLst>
                  <a:outerShdw blurRad="53975" dist="22860" dir="5400000" algn="tl" rotWithShape="0">
                    <a:srgbClr val="000000">
                      <a:alpha val="55000"/>
                    </a:srgbClr>
                  </a:outerShdw>
                </a:effectLst>
                <a:latin typeface="+mn-lt"/>
                <a:cs typeface="+mn-cs"/>
              </a:rPr>
              <a:t>Performans Programı</a:t>
            </a:r>
          </a:p>
          <a:p>
            <a:pPr algn="ctr">
              <a:spcBef>
                <a:spcPts val="250"/>
              </a:spcBef>
              <a:buClr>
                <a:schemeClr val="accent1"/>
              </a:buClr>
              <a:buSzPct val="80000"/>
              <a:defRPr/>
            </a:pPr>
            <a:r>
              <a:rPr lang="tr-TR" sz="2000" i="1" dirty="0">
                <a:solidFill>
                  <a:schemeClr val="accent5">
                    <a:lumMod val="50000"/>
                  </a:schemeClr>
                </a:solidFill>
                <a:cs typeface="+mn-cs"/>
              </a:rPr>
              <a:t>Stratejik Planın yıllık uygulama dilimidir.</a:t>
            </a:r>
            <a:r>
              <a:rPr lang="tr-TR" sz="2800" b="1" i="1" dirty="0">
                <a:solidFill>
                  <a:schemeClr val="accent5">
                    <a:lumMod val="50000"/>
                  </a:schemeClr>
                </a:solidFill>
                <a:latin typeface="Verdana" pitchFamily="34" charset="0"/>
                <a:ea typeface="Calibri" pitchFamily="34" charset="0"/>
                <a:cs typeface="Times New Roman" pitchFamily="18" charset="0"/>
              </a:rPr>
              <a:t> </a:t>
            </a:r>
          </a:p>
        </p:txBody>
      </p:sp>
      <p:pic>
        <p:nvPicPr>
          <p:cNvPr id="14" name="Picture 5">
            <a:hlinkClick r:id="rId7" action="ppaction://hlinkfile"/>
          </p:cNvPr>
          <p:cNvPicPr>
            <a:picLocks noChangeAspect="1" noChangeArrowheads="1"/>
          </p:cNvPicPr>
          <p:nvPr/>
        </p:nvPicPr>
        <p:blipFill rotWithShape="1">
          <a:blip r:embed="rId8" cstate="print">
            <a:extLst/>
          </a:blip>
          <a:srcRect t="44040" r="50000"/>
          <a:stretch/>
        </p:blipFill>
        <p:spPr bwMode="auto">
          <a:xfrm rot="16200000">
            <a:off x="431512" y="3395199"/>
            <a:ext cx="2098103" cy="1629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5" name="Dikdörtgen 14"/>
          <p:cNvSpPr/>
          <p:nvPr/>
        </p:nvSpPr>
        <p:spPr>
          <a:xfrm>
            <a:off x="993775" y="5984875"/>
            <a:ext cx="7011988" cy="646113"/>
          </a:xfrm>
          <a:prstGeom prst="rect">
            <a:avLst/>
          </a:prstGeom>
        </p:spPr>
        <p:txBody>
          <a:bodyPr>
            <a:spAutoFit/>
          </a:bodyPr>
          <a:lstStyle/>
          <a:p>
            <a:pPr algn="ctr">
              <a:defRPr/>
            </a:pPr>
            <a:r>
              <a:rPr lang="tr-TR" i="1" dirty="0">
                <a:solidFill>
                  <a:schemeClr val="accent5">
                    <a:lumMod val="50000"/>
                  </a:schemeClr>
                </a:solidFill>
                <a:cs typeface="+mn-cs"/>
              </a:rPr>
              <a:t>Bakanlık/ Genel Müdürlük düzeyinde, stratejik planda yer alan amaç ve hedeflere ulaşmak için her yıl hazırlanan programlardır. </a:t>
            </a:r>
          </a:p>
        </p:txBody>
      </p:sp>
      <p:sp>
        <p:nvSpPr>
          <p:cNvPr id="16" name="Sağ Ayraç 15"/>
          <p:cNvSpPr/>
          <p:nvPr/>
        </p:nvSpPr>
        <p:spPr>
          <a:xfrm rot="5400000">
            <a:off x="4115594" y="1351756"/>
            <a:ext cx="768350" cy="8497888"/>
          </a:xfrm>
          <a:prstGeom prst="rightBrace">
            <a:avLst>
              <a:gd name="adj1" fmla="val 65195"/>
              <a:gd name="adj2" fmla="val 50000"/>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tr-TR" dirty="0"/>
          </a:p>
        </p:txBody>
      </p:sp>
      <p:pic>
        <p:nvPicPr>
          <p:cNvPr id="20492" name="Picture 2"/>
          <p:cNvPicPr>
            <a:picLocks noChangeAspect="1" noChangeArrowheads="1"/>
          </p:cNvPicPr>
          <p:nvPr/>
        </p:nvPicPr>
        <p:blipFill>
          <a:blip r:embed="rId9"/>
          <a:srcRect l="4179"/>
          <a:stretch>
            <a:fillRect/>
          </a:stretch>
        </p:blipFill>
        <p:spPr bwMode="auto">
          <a:xfrm>
            <a:off x="2051050" y="0"/>
            <a:ext cx="7092950" cy="765175"/>
          </a:xfrm>
          <a:prstGeom prst="rect">
            <a:avLst/>
          </a:prstGeom>
          <a:noFill/>
          <a:ln w="9525">
            <a:noFill/>
            <a:miter lim="800000"/>
            <a:headEnd/>
            <a:tailEnd/>
          </a:ln>
        </p:spPr>
      </p:pic>
      <p:pic>
        <p:nvPicPr>
          <p:cNvPr id="20493" name="Picture 2"/>
          <p:cNvPicPr>
            <a:picLocks noChangeAspect="1" noChangeArrowheads="1"/>
          </p:cNvPicPr>
          <p:nvPr/>
        </p:nvPicPr>
        <p:blipFill>
          <a:blip r:embed="rId10"/>
          <a:srcRect t="4179"/>
          <a:stretch>
            <a:fillRect/>
          </a:stretch>
        </p:blipFill>
        <p:spPr bwMode="auto">
          <a:xfrm>
            <a:off x="8916988" y="0"/>
            <a:ext cx="227012" cy="6858000"/>
          </a:xfrm>
          <a:prstGeom prst="rect">
            <a:avLst/>
          </a:prstGeom>
          <a:noFill/>
          <a:ln w="9525">
            <a:noFill/>
            <a:miter lim="800000"/>
            <a:headEnd/>
            <a:tailEnd/>
          </a:ln>
        </p:spPr>
      </p:pic>
      <p:sp>
        <p:nvSpPr>
          <p:cNvPr id="20494" name="Text Box 16"/>
          <p:cNvSpPr txBox="1">
            <a:spLocks noChangeArrowheads="1"/>
          </p:cNvSpPr>
          <p:nvPr/>
        </p:nvSpPr>
        <p:spPr bwMode="auto">
          <a:xfrm>
            <a:off x="1979613" y="152400"/>
            <a:ext cx="4464050" cy="396875"/>
          </a:xfrm>
          <a:prstGeom prst="rect">
            <a:avLst/>
          </a:prstGeom>
          <a:noFill/>
          <a:ln w="9525">
            <a:noFill/>
            <a:miter lim="800000"/>
            <a:headEnd/>
            <a:tailEnd/>
          </a:ln>
        </p:spPr>
        <p:txBody>
          <a:bodyPr>
            <a:spAutoFit/>
          </a:bodyPr>
          <a:lstStyle/>
          <a:p>
            <a:pPr>
              <a:spcBef>
                <a:spcPct val="50000"/>
              </a:spcBef>
            </a:pPr>
            <a:r>
              <a:rPr lang="tr-TR" sz="2000" b="1">
                <a:solidFill>
                  <a:schemeClr val="bg1"/>
                </a:solidFill>
                <a:latin typeface="Times New Roman" pitchFamily="18" charset="0"/>
              </a:rPr>
              <a:t>PERFORMANS PROGRAMLARI</a:t>
            </a:r>
          </a:p>
        </p:txBody>
      </p:sp>
      <p:pic>
        <p:nvPicPr>
          <p:cNvPr id="20495" name="13 Resim" descr="aydın valilik logo.png"/>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0" y="0"/>
            <a:ext cx="1676400" cy="1255713"/>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A124D15-FEBE-4E54-90A5-C2C32D2928EB}" type="slidenum">
              <a:rPr lang="tr-TR" smtClean="0"/>
              <a:pPr>
                <a:defRPr/>
              </a:pPr>
              <a:t>8</a:t>
            </a:fld>
            <a:endParaRPr lang="tr-TR" dirty="0"/>
          </a:p>
        </p:txBody>
      </p:sp>
      <p:cxnSp>
        <p:nvCxnSpPr>
          <p:cNvPr id="13" name="12 Düz Bağlayıcı"/>
          <p:cNvCxnSpPr/>
          <p:nvPr/>
        </p:nvCxnSpPr>
        <p:spPr>
          <a:xfrm rot="16200000" flipH="1">
            <a:off x="-937419" y="2991644"/>
            <a:ext cx="3287713" cy="15875"/>
          </a:xfrm>
          <a:prstGeom prst="line">
            <a:avLst/>
          </a:prstGeom>
        </p:spPr>
        <p:style>
          <a:lnRef idx="1">
            <a:schemeClr val="accent2"/>
          </a:lnRef>
          <a:fillRef idx="0">
            <a:schemeClr val="accent2"/>
          </a:fillRef>
          <a:effectRef idx="0">
            <a:schemeClr val="accent2"/>
          </a:effectRef>
          <a:fontRef idx="minor">
            <a:schemeClr val="tx1"/>
          </a:fontRef>
        </p:style>
      </p:cxnSp>
      <p:sp>
        <p:nvSpPr>
          <p:cNvPr id="2" name="Dikdörtgen 1"/>
          <p:cNvSpPr>
            <a:spLocks noChangeArrowheads="1"/>
          </p:cNvSpPr>
          <p:nvPr/>
        </p:nvSpPr>
        <p:spPr bwMode="auto">
          <a:xfrm>
            <a:off x="698500" y="1125538"/>
            <a:ext cx="6192838" cy="460375"/>
          </a:xfrm>
          <a:prstGeom prst="rect">
            <a:avLst/>
          </a:prstGeom>
          <a:noFill/>
          <a:ln w="9525">
            <a:noFill/>
            <a:miter lim="800000"/>
            <a:headEnd/>
            <a:tailEnd/>
          </a:ln>
        </p:spPr>
        <p:txBody>
          <a:bodyPr>
            <a:spAutoFit/>
          </a:bodyPr>
          <a:lstStyle/>
          <a:p>
            <a:pPr algn="ctr"/>
            <a:r>
              <a:rPr lang="tr-TR" sz="2400" i="1">
                <a:solidFill>
                  <a:srgbClr val="C00000"/>
                </a:solidFill>
              </a:rPr>
              <a:t>Performans Programının Amacı</a:t>
            </a:r>
          </a:p>
        </p:txBody>
      </p:sp>
      <p:sp>
        <p:nvSpPr>
          <p:cNvPr id="28" name="Dikdörtgen 27"/>
          <p:cNvSpPr>
            <a:spLocks noChangeArrowheads="1"/>
          </p:cNvSpPr>
          <p:nvPr/>
        </p:nvSpPr>
        <p:spPr bwMode="auto">
          <a:xfrm>
            <a:off x="1258888" y="2006600"/>
            <a:ext cx="3594100" cy="3662363"/>
          </a:xfrm>
          <a:prstGeom prst="rect">
            <a:avLst/>
          </a:prstGeom>
          <a:noFill/>
          <a:ln w="9525">
            <a:noFill/>
            <a:miter lim="800000"/>
            <a:headEnd/>
            <a:tailEnd/>
          </a:ln>
        </p:spPr>
        <p:txBody>
          <a:bodyPr wrap="none">
            <a:spAutoFit/>
          </a:bodyPr>
          <a:lstStyle/>
          <a:p>
            <a:pPr marL="342900" indent="-342900"/>
            <a:r>
              <a:rPr lang="tr-TR" dirty="0">
                <a:solidFill>
                  <a:srgbClr val="000000"/>
                </a:solidFill>
                <a:latin typeface="Times New Roman" pitchFamily="18" charset="0"/>
                <a:cs typeface="Times New Roman" pitchFamily="18" charset="0"/>
              </a:rPr>
              <a:t>Stratejik Plandaki amaç</a:t>
            </a:r>
          </a:p>
          <a:p>
            <a:pPr marL="342900" indent="-342900"/>
            <a:r>
              <a:rPr lang="tr-TR" dirty="0">
                <a:solidFill>
                  <a:srgbClr val="000000"/>
                </a:solidFill>
                <a:latin typeface="Times New Roman" pitchFamily="18" charset="0"/>
                <a:cs typeface="Times New Roman" pitchFamily="18" charset="0"/>
              </a:rPr>
              <a:t>ve hedeflere ulaşmada bir araç</a:t>
            </a:r>
          </a:p>
          <a:p>
            <a:pPr marL="342900" indent="-342900"/>
            <a:r>
              <a:rPr lang="tr-TR" dirty="0">
                <a:solidFill>
                  <a:srgbClr val="000000"/>
                </a:solidFill>
                <a:latin typeface="Times New Roman" pitchFamily="18" charset="0"/>
                <a:cs typeface="Times New Roman" pitchFamily="18" charset="0"/>
              </a:rPr>
              <a:t>olan Performans programları</a:t>
            </a:r>
          </a:p>
          <a:p>
            <a:pPr marL="342900" indent="-342900"/>
            <a:r>
              <a:rPr lang="tr-TR" dirty="0">
                <a:solidFill>
                  <a:srgbClr val="000000"/>
                </a:solidFill>
                <a:latin typeface="Times New Roman" pitchFamily="18" charset="0"/>
                <a:cs typeface="Times New Roman" pitchFamily="18" charset="0"/>
              </a:rPr>
              <a:t>vasıtasıyla; </a:t>
            </a:r>
          </a:p>
          <a:p>
            <a:pPr marL="342900" indent="-342900"/>
            <a:endParaRPr lang="tr-TR" dirty="0">
              <a:solidFill>
                <a:srgbClr val="000000"/>
              </a:solidFill>
              <a:latin typeface="Times New Roman" pitchFamily="18" charset="0"/>
              <a:cs typeface="Times New Roman" pitchFamily="18" charset="0"/>
            </a:endParaRPr>
          </a:p>
          <a:p>
            <a:pPr marL="342900" indent="-342900">
              <a:buFont typeface="Wingdings" pitchFamily="2" charset="2"/>
              <a:buChar char="Ø"/>
            </a:pPr>
            <a:r>
              <a:rPr lang="tr-TR" dirty="0">
                <a:solidFill>
                  <a:srgbClr val="000000"/>
                </a:solidFill>
                <a:latin typeface="Times New Roman" pitchFamily="18" charset="0"/>
                <a:cs typeface="Times New Roman" pitchFamily="18" charset="0"/>
              </a:rPr>
              <a:t>Performans hedefi, göstergeleri</a:t>
            </a:r>
          </a:p>
          <a:p>
            <a:pPr marL="342900" indent="-342900"/>
            <a:r>
              <a:rPr lang="tr-TR" dirty="0">
                <a:solidFill>
                  <a:srgbClr val="000000"/>
                </a:solidFill>
                <a:latin typeface="Times New Roman" pitchFamily="18" charset="0"/>
                <a:cs typeface="Times New Roman" pitchFamily="18" charset="0"/>
              </a:rPr>
              <a:t>ve faaliyetleri ile kaynak ihtiyacı</a:t>
            </a:r>
          </a:p>
          <a:p>
            <a:pPr marL="342900" indent="-342900"/>
            <a:r>
              <a:rPr lang="tr-TR" dirty="0">
                <a:solidFill>
                  <a:srgbClr val="000000"/>
                </a:solidFill>
                <a:latin typeface="Times New Roman" pitchFamily="18" charset="0"/>
                <a:cs typeface="Times New Roman" pitchFamily="18" charset="0"/>
              </a:rPr>
              <a:t>arasında bir bağlantı kurulmaktadır.</a:t>
            </a:r>
          </a:p>
          <a:p>
            <a:pPr marL="342900" indent="-342900"/>
            <a:endParaRPr lang="tr-TR" dirty="0">
              <a:solidFill>
                <a:srgbClr val="000000"/>
              </a:solidFill>
              <a:latin typeface="Times New Roman" pitchFamily="18" charset="0"/>
              <a:cs typeface="Times New Roman" pitchFamily="18" charset="0"/>
            </a:endParaRPr>
          </a:p>
          <a:p>
            <a:pPr marL="342900" indent="-342900">
              <a:buFont typeface="Wingdings" pitchFamily="2" charset="2"/>
              <a:buChar char="Ø"/>
            </a:pPr>
            <a:r>
              <a:rPr lang="tr-TR" dirty="0">
                <a:solidFill>
                  <a:srgbClr val="000000"/>
                </a:solidFill>
                <a:latin typeface="Times New Roman" pitchFamily="18" charset="0"/>
                <a:cs typeface="Times New Roman" pitchFamily="18" charset="0"/>
              </a:rPr>
              <a:t>Yeni kamu mali yönetim</a:t>
            </a:r>
          </a:p>
          <a:p>
            <a:pPr marL="342900" indent="-342900"/>
            <a:r>
              <a:rPr lang="tr-TR" dirty="0">
                <a:solidFill>
                  <a:srgbClr val="000000"/>
                </a:solidFill>
                <a:latin typeface="Times New Roman" pitchFamily="18" charset="0"/>
                <a:cs typeface="Times New Roman" pitchFamily="18" charset="0"/>
              </a:rPr>
              <a:t>Sistemimizin dayandığı mali</a:t>
            </a:r>
          </a:p>
          <a:p>
            <a:pPr marL="342900" indent="-342900"/>
            <a:r>
              <a:rPr lang="tr-TR" dirty="0">
                <a:solidFill>
                  <a:srgbClr val="000000"/>
                </a:solidFill>
                <a:latin typeface="Times New Roman" pitchFamily="18" charset="0"/>
                <a:cs typeface="Times New Roman" pitchFamily="18" charset="0"/>
              </a:rPr>
              <a:t>Saydamlık ve Hesap Verebilirlik</a:t>
            </a:r>
          </a:p>
          <a:p>
            <a:pPr marL="342900" indent="-342900"/>
            <a:r>
              <a:rPr lang="tr-TR" dirty="0">
                <a:solidFill>
                  <a:srgbClr val="000000"/>
                </a:solidFill>
                <a:latin typeface="Times New Roman" pitchFamily="18" charset="0"/>
                <a:cs typeface="Times New Roman" pitchFamily="18" charset="0"/>
              </a:rPr>
              <a:t>İlkelerine işlerlik kazandırılmaktadır.</a:t>
            </a:r>
            <a:endParaRPr lang="tr-TR" dirty="0">
              <a:latin typeface="Times New Roman" pitchFamily="18" charset="0"/>
              <a:cs typeface="Times New Roman" pitchFamily="18" charset="0"/>
            </a:endParaRPr>
          </a:p>
        </p:txBody>
      </p:sp>
      <p:cxnSp>
        <p:nvCxnSpPr>
          <p:cNvPr id="6" name="Düz Bağlayıcı 5"/>
          <p:cNvCxnSpPr>
            <a:stCxn id="2" idx="1"/>
          </p:cNvCxnSpPr>
          <p:nvPr/>
        </p:nvCxnSpPr>
        <p:spPr>
          <a:xfrm rot="10800000" flipH="1" flipV="1">
            <a:off x="698500" y="1355725"/>
            <a:ext cx="301625"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Düz Bağlayıcı 22"/>
          <p:cNvCxnSpPr/>
          <p:nvPr/>
        </p:nvCxnSpPr>
        <p:spPr>
          <a:xfrm flipV="1">
            <a:off x="698500" y="2205038"/>
            <a:ext cx="5603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Düz Bağlayıcı 23"/>
          <p:cNvCxnSpPr/>
          <p:nvPr/>
        </p:nvCxnSpPr>
        <p:spPr>
          <a:xfrm flipV="1">
            <a:off x="698500" y="3571875"/>
            <a:ext cx="5603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Düz Bağlayıcı 24"/>
          <p:cNvCxnSpPr/>
          <p:nvPr/>
        </p:nvCxnSpPr>
        <p:spPr>
          <a:xfrm>
            <a:off x="698500" y="4643438"/>
            <a:ext cx="560388"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Dikdörtgen 10"/>
          <p:cNvSpPr>
            <a:spLocks noChangeArrowheads="1"/>
          </p:cNvSpPr>
          <p:nvPr/>
        </p:nvSpPr>
        <p:spPr bwMode="auto">
          <a:xfrm>
            <a:off x="4983163" y="3022600"/>
            <a:ext cx="3889375" cy="1477963"/>
          </a:xfrm>
          <a:prstGeom prst="rect">
            <a:avLst/>
          </a:prstGeom>
          <a:noFill/>
          <a:ln w="9525">
            <a:noFill/>
            <a:miter lim="800000"/>
            <a:headEnd/>
            <a:tailEnd/>
          </a:ln>
        </p:spPr>
        <p:txBody>
          <a:bodyPr>
            <a:spAutoFit/>
          </a:bodyPr>
          <a:lstStyle/>
          <a:p>
            <a:pPr algn="just"/>
            <a:r>
              <a:rPr lang="tr-TR" b="1" dirty="0"/>
              <a:t>Amacı</a:t>
            </a:r>
            <a:r>
              <a:rPr lang="tr-TR" dirty="0"/>
              <a:t>; Stratejik Plan’da yer alan amaç ve hedefler ile performans esaslı bütçeleme anlayışının, yıllık programlamalar çerçevesinde hayata geçirilmesidir.  </a:t>
            </a:r>
          </a:p>
        </p:txBody>
      </p:sp>
      <p:sp>
        <p:nvSpPr>
          <p:cNvPr id="12" name="Sağ Ayraç 11"/>
          <p:cNvSpPr/>
          <p:nvPr/>
        </p:nvSpPr>
        <p:spPr>
          <a:xfrm>
            <a:off x="4495800" y="2000250"/>
            <a:ext cx="504825" cy="3714750"/>
          </a:xfrm>
          <a:prstGeom prst="rightBrace">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tr-TR"/>
          </a:p>
        </p:txBody>
      </p:sp>
      <p:pic>
        <p:nvPicPr>
          <p:cNvPr id="22539"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18" name="İçerik Yer Tutucusu 1"/>
          <p:cNvSpPr>
            <a:spLocks noGrp="1"/>
          </p:cNvSpPr>
          <p:nvPr>
            <p:ph sz="half" idx="4294967295"/>
          </p:nvPr>
        </p:nvSpPr>
        <p:spPr>
          <a:xfrm>
            <a:off x="874713" y="93663"/>
            <a:ext cx="5688012" cy="576262"/>
          </a:xfrm>
        </p:spPr>
        <p:txBody>
          <a:bodyPr/>
          <a:lstStyle/>
          <a:p>
            <a:pPr marL="0" indent="0" algn="just" eaLnBrk="1" hangingPunct="1">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Performans Programı</a:t>
            </a:r>
          </a:p>
          <a:p>
            <a:pPr marL="0" indent="0" algn="just" eaLnBrk="1" hangingPunct="1">
              <a:buFont typeface="Arial" charset="0"/>
              <a:buNone/>
              <a:defRPr/>
            </a:pPr>
            <a:endParaRPr lang="tr-TR" sz="2400" dirty="0">
              <a:solidFill>
                <a:schemeClr val="bg1"/>
              </a:solidFill>
            </a:endParaRPr>
          </a:p>
        </p:txBody>
      </p:sp>
      <p:pic>
        <p:nvPicPr>
          <p:cNvPr id="22541" name="Picture 2"/>
          <p:cNvPicPr>
            <a:picLocks noChangeAspect="1" noChangeArrowheads="1"/>
          </p:cNvPicPr>
          <p:nvPr/>
        </p:nvPicPr>
        <p:blipFill>
          <a:blip r:embed="rId4"/>
          <a:srcRect/>
          <a:stretch>
            <a:fillRect/>
          </a:stretch>
        </p:blipFill>
        <p:spPr bwMode="auto">
          <a:xfrm>
            <a:off x="0" y="0"/>
            <a:ext cx="809625" cy="849313"/>
          </a:xfrm>
          <a:prstGeom prst="rect">
            <a:avLst/>
          </a:prstGeom>
          <a:noFill/>
          <a:ln w="9525">
            <a:noFill/>
            <a:miter lim="800000"/>
            <a:headEnd/>
            <a:tailEnd/>
          </a:ln>
        </p:spPr>
      </p:pic>
      <p:pic>
        <p:nvPicPr>
          <p:cNvPr id="22542" name="Picture 2"/>
          <p:cNvPicPr>
            <a:picLocks noChangeAspect="1" noChangeArrowheads="1"/>
          </p:cNvPicPr>
          <p:nvPr/>
        </p:nvPicPr>
        <p:blipFill>
          <a:blip r:embed="rId5"/>
          <a:srcRect t="4179"/>
          <a:stretch>
            <a:fillRect/>
          </a:stretch>
        </p:blipFill>
        <p:spPr bwMode="auto">
          <a:xfrm>
            <a:off x="8916988" y="0"/>
            <a:ext cx="227012" cy="685800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06EAD534-8510-45F7-904F-C09378391A66}" type="slidenum">
              <a:rPr lang="tr-TR" smtClean="0"/>
              <a:pPr>
                <a:defRPr/>
              </a:pPr>
              <a:t>9</a:t>
            </a:fld>
            <a:endParaRPr lang="tr-TR" dirty="0"/>
          </a:p>
        </p:txBody>
      </p:sp>
      <p:cxnSp>
        <p:nvCxnSpPr>
          <p:cNvPr id="13" name="12 Düz Bağlayıcı"/>
          <p:cNvCxnSpPr/>
          <p:nvPr/>
        </p:nvCxnSpPr>
        <p:spPr>
          <a:xfrm>
            <a:off x="395288" y="1341438"/>
            <a:ext cx="0" cy="4865687"/>
          </a:xfrm>
          <a:prstGeom prst="line">
            <a:avLst/>
          </a:prstGeom>
        </p:spPr>
        <p:style>
          <a:lnRef idx="1">
            <a:schemeClr val="accent2"/>
          </a:lnRef>
          <a:fillRef idx="0">
            <a:schemeClr val="accent2"/>
          </a:fillRef>
          <a:effectRef idx="0">
            <a:schemeClr val="accent2"/>
          </a:effectRef>
          <a:fontRef idx="minor">
            <a:schemeClr val="tx1"/>
          </a:fontRef>
        </p:style>
      </p:cxnSp>
      <p:sp>
        <p:nvSpPr>
          <p:cNvPr id="24579" name="Dikdörtgen 3"/>
          <p:cNvSpPr>
            <a:spLocks noChangeArrowheads="1"/>
          </p:cNvSpPr>
          <p:nvPr/>
        </p:nvSpPr>
        <p:spPr bwMode="auto">
          <a:xfrm>
            <a:off x="519113" y="803745"/>
            <a:ext cx="7664450" cy="5909310"/>
          </a:xfrm>
          <a:prstGeom prst="rect">
            <a:avLst/>
          </a:prstGeom>
          <a:noFill/>
          <a:ln w="9525">
            <a:noFill/>
            <a:miter lim="800000"/>
            <a:headEnd/>
            <a:tailEnd/>
          </a:ln>
        </p:spPr>
        <p:txBody>
          <a:bodyPr>
            <a:spAutoFit/>
          </a:bodyPr>
          <a:lstStyle/>
          <a:p>
            <a:r>
              <a:rPr lang="tr-TR" b="1" dirty="0"/>
              <a:t>Program</a:t>
            </a:r>
            <a:endParaRPr lang="tr-TR" dirty="0"/>
          </a:p>
          <a:p>
            <a:r>
              <a:rPr lang="tr-TR" b="1" dirty="0"/>
              <a:t> </a:t>
            </a:r>
            <a:endParaRPr lang="tr-TR" dirty="0"/>
          </a:p>
          <a:p>
            <a:r>
              <a:rPr lang="tr-TR" dirty="0"/>
              <a:t>Kamu idarelerinin stratejik planlarında yer alan amaç ve hedeflerine ulaşmak için program döneminde gerçekleştirmeyi planladıkları çıktı-sonuç odaklı programları,</a:t>
            </a:r>
            <a:r>
              <a:rPr lang="tr-TR" b="1" dirty="0"/>
              <a:t> </a:t>
            </a:r>
          </a:p>
          <a:p>
            <a:r>
              <a:rPr lang="tr-TR" b="1" dirty="0"/>
              <a:t>Alt Program</a:t>
            </a:r>
          </a:p>
          <a:p>
            <a:endParaRPr lang="tr-TR" b="1" dirty="0"/>
          </a:p>
          <a:p>
            <a:r>
              <a:rPr lang="tr-TR" dirty="0"/>
              <a:t>Kamu idarelerinin stratejik planlarında yer alan amaç ve hedeflerine ulaşmak için program döneminde gerçekleştirmeyi planladıkları çıktı-sonuç odaklı alt programları,</a:t>
            </a:r>
            <a:r>
              <a:rPr lang="tr-TR" b="1" dirty="0"/>
              <a:t> </a:t>
            </a:r>
          </a:p>
          <a:p>
            <a:endParaRPr lang="tr-TR" b="1" dirty="0"/>
          </a:p>
          <a:p>
            <a:r>
              <a:rPr lang="tr-TR" b="1" dirty="0"/>
              <a:t>Faaliyet</a:t>
            </a:r>
            <a:endParaRPr lang="tr-TR" dirty="0"/>
          </a:p>
          <a:p>
            <a:r>
              <a:rPr lang="tr-TR" dirty="0"/>
              <a:t> </a:t>
            </a:r>
          </a:p>
          <a:p>
            <a:r>
              <a:rPr lang="tr-TR" dirty="0"/>
              <a:t>Belirli bir amaca ve hedefe yönelen, başlı başına bir bütünlük oluşturan, yönetilebilir ve </a:t>
            </a:r>
            <a:r>
              <a:rPr lang="tr-TR" dirty="0" err="1"/>
              <a:t>maliyetlendirilebilir</a:t>
            </a:r>
            <a:r>
              <a:rPr lang="tr-TR" dirty="0"/>
              <a:t> üretim veya hizmetleri,</a:t>
            </a:r>
          </a:p>
          <a:p>
            <a:endParaRPr lang="tr-TR" dirty="0"/>
          </a:p>
          <a:p>
            <a:r>
              <a:rPr lang="tr-TR" b="1" dirty="0"/>
              <a:t>Göstergeler (Performans Göstergeleri-Kriterleri-Ölçütleri)</a:t>
            </a:r>
            <a:endParaRPr lang="tr-TR" dirty="0"/>
          </a:p>
          <a:p>
            <a:r>
              <a:rPr lang="tr-TR" dirty="0"/>
              <a:t> </a:t>
            </a:r>
          </a:p>
          <a:p>
            <a:r>
              <a:rPr lang="tr-TR" dirty="0"/>
              <a:t>Kamu idarelerince performans hedeflerine ulaşılıp ulaşılmadığını ya da ne kadar ulaşıldığını ölçmek, izlemek ve değerlendirmek için kullanılan ve sayısal olarak ifade edilen araçları ifade eder.</a:t>
            </a:r>
          </a:p>
        </p:txBody>
      </p:sp>
      <p:pic>
        <p:nvPicPr>
          <p:cNvPr id="24580" name="Picture 2"/>
          <p:cNvPicPr>
            <a:picLocks noChangeAspect="1" noChangeArrowheads="1"/>
          </p:cNvPicPr>
          <p:nvPr/>
        </p:nvPicPr>
        <p:blipFill>
          <a:blip r:embed="rId3"/>
          <a:srcRect l="4179"/>
          <a:stretch>
            <a:fillRect/>
          </a:stretch>
        </p:blipFill>
        <p:spPr bwMode="auto">
          <a:xfrm>
            <a:off x="809625" y="0"/>
            <a:ext cx="8334375" cy="765175"/>
          </a:xfrm>
          <a:prstGeom prst="rect">
            <a:avLst/>
          </a:prstGeom>
          <a:noFill/>
          <a:ln w="9525">
            <a:noFill/>
            <a:miter lim="800000"/>
            <a:headEnd/>
            <a:tailEnd/>
          </a:ln>
        </p:spPr>
      </p:pic>
      <p:sp>
        <p:nvSpPr>
          <p:cNvPr id="9" name="İçerik Yer Tutucusu 1"/>
          <p:cNvSpPr>
            <a:spLocks noGrp="1"/>
          </p:cNvSpPr>
          <p:nvPr>
            <p:ph sz="half" idx="4294967295"/>
          </p:nvPr>
        </p:nvSpPr>
        <p:spPr>
          <a:xfrm>
            <a:off x="825500" y="93663"/>
            <a:ext cx="6624638" cy="576262"/>
          </a:xfrm>
        </p:spPr>
        <p:txBody>
          <a:bodyPr/>
          <a:lstStyle/>
          <a:p>
            <a:pPr marL="0" indent="0" algn="just" eaLnBrk="1" hangingPunct="1">
              <a:spcBef>
                <a:spcPct val="0"/>
              </a:spcBef>
              <a:buClr>
                <a:srgbClr val="F07F09"/>
              </a:buClr>
              <a:buFont typeface="Arial" charset="0"/>
              <a:buNone/>
              <a:defRPr/>
            </a:pPr>
            <a:r>
              <a:rPr lang="tr-TR" b="1" i="1" dirty="0">
                <a:solidFill>
                  <a:schemeClr val="bg1"/>
                </a:solidFill>
                <a:effectLst>
                  <a:outerShdw blurRad="53975" dist="22860" dir="5400000" algn="tl" rotWithShape="0">
                    <a:srgbClr val="000000">
                      <a:alpha val="55000"/>
                    </a:srgbClr>
                  </a:outerShdw>
                </a:effectLst>
                <a:latin typeface="Arial" charset="0"/>
              </a:rPr>
              <a:t>Performans Programı</a:t>
            </a:r>
          </a:p>
          <a:p>
            <a:pPr marL="0" indent="0" algn="just" eaLnBrk="1" hangingPunct="1">
              <a:buFont typeface="Arial" charset="0"/>
              <a:buNone/>
              <a:defRPr/>
            </a:pPr>
            <a:endParaRPr lang="tr-TR" sz="2400" dirty="0">
              <a:solidFill>
                <a:schemeClr val="bg1"/>
              </a:solidFill>
            </a:endParaRPr>
          </a:p>
        </p:txBody>
      </p:sp>
      <p:pic>
        <p:nvPicPr>
          <p:cNvPr id="24582" name="Picture 2"/>
          <p:cNvPicPr>
            <a:picLocks noChangeAspect="1" noChangeArrowheads="1"/>
          </p:cNvPicPr>
          <p:nvPr/>
        </p:nvPicPr>
        <p:blipFill>
          <a:blip r:embed="rId4"/>
          <a:srcRect t="4179"/>
          <a:stretch>
            <a:fillRect/>
          </a:stretch>
        </p:blipFill>
        <p:spPr bwMode="auto">
          <a:xfrm>
            <a:off x="8916988" y="0"/>
            <a:ext cx="227012" cy="6858000"/>
          </a:xfrm>
          <a:prstGeom prst="rect">
            <a:avLst/>
          </a:prstGeom>
          <a:noFill/>
          <a:ln w="9525">
            <a:noFill/>
            <a:miter lim="800000"/>
            <a:headEnd/>
            <a:tailEnd/>
          </a:ln>
        </p:spPr>
      </p:pic>
      <p:pic>
        <p:nvPicPr>
          <p:cNvPr id="24583" name="Picture 2"/>
          <p:cNvPicPr>
            <a:picLocks noChangeAspect="1" noChangeArrowheads="1"/>
          </p:cNvPicPr>
          <p:nvPr/>
        </p:nvPicPr>
        <p:blipFill>
          <a:blip r:embed="rId5"/>
          <a:srcRect/>
          <a:stretch>
            <a:fillRect/>
          </a:stretch>
        </p:blipFill>
        <p:spPr bwMode="auto">
          <a:xfrm>
            <a:off x="0" y="0"/>
            <a:ext cx="809625" cy="849313"/>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12350</TotalTime>
  <Words>3754</Words>
  <Application>Microsoft Office PowerPoint</Application>
  <PresentationFormat>Ekran Gösterisi (4:3)</PresentationFormat>
  <Paragraphs>736</Paragraphs>
  <Slides>32</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Arial Narrow</vt:lpstr>
      <vt:lpstr>Calibri</vt:lpstr>
      <vt:lpstr>Symbol</vt:lpstr>
      <vt:lpstr>Times New Roman</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dc:creator>
  <cp:lastModifiedBy>Sibel ÖZGEN</cp:lastModifiedBy>
  <cp:revision>978</cp:revision>
  <cp:lastPrinted>2016-11-21T06:11:44Z</cp:lastPrinted>
  <dcterms:created xsi:type="dcterms:W3CDTF">2012-10-16T13:31:50Z</dcterms:created>
  <dcterms:modified xsi:type="dcterms:W3CDTF">2023-12-27T08:16:10Z</dcterms:modified>
</cp:coreProperties>
</file>